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258" r:id="rId4"/>
    <p:sldId id="260" r:id="rId5"/>
    <p:sldId id="264" r:id="rId6"/>
    <p:sldId id="269" r:id="rId7"/>
    <p:sldId id="267" r:id="rId8"/>
    <p:sldId id="268" r:id="rId9"/>
    <p:sldId id="270" r:id="rId10"/>
    <p:sldId id="265" r:id="rId11"/>
    <p:sldId id="271" r:id="rId12"/>
    <p:sldId id="262" r:id="rId13"/>
    <p:sldId id="272" r:id="rId14"/>
    <p:sldId id="273" r:id="rId15"/>
    <p:sldId id="274" r:id="rId16"/>
    <p:sldId id="287" r:id="rId17"/>
    <p:sldId id="291" r:id="rId18"/>
    <p:sldId id="275" r:id="rId19"/>
    <p:sldId id="289" r:id="rId20"/>
    <p:sldId id="280" r:id="rId21"/>
    <p:sldId id="290" r:id="rId22"/>
    <p:sldId id="299" r:id="rId23"/>
    <p:sldId id="281" r:id="rId24"/>
    <p:sldId id="300" r:id="rId25"/>
    <p:sldId id="288" r:id="rId26"/>
    <p:sldId id="298" r:id="rId27"/>
    <p:sldId id="277" r:id="rId28"/>
    <p:sldId id="296" r:id="rId29"/>
    <p:sldId id="297" r:id="rId30"/>
    <p:sldId id="276" r:id="rId31"/>
    <p:sldId id="294" r:id="rId32"/>
    <p:sldId id="278" r:id="rId33"/>
    <p:sldId id="295" r:id="rId34"/>
    <p:sldId id="284" r:id="rId35"/>
    <p:sldId id="282" r:id="rId36"/>
    <p:sldId id="283" r:id="rId37"/>
    <p:sldId id="301" r:id="rId38"/>
    <p:sldId id="302" r:id="rId39"/>
    <p:sldId id="303" r:id="rId40"/>
    <p:sldId id="304" r:id="rId41"/>
    <p:sldId id="266" r:id="rId4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47C"/>
    <a:srgbClr val="FFFFFF"/>
    <a:srgbClr val="2C3342"/>
    <a:srgbClr val="F7E5C5"/>
    <a:srgbClr val="D0901E"/>
    <a:srgbClr val="F4DDB2"/>
    <a:srgbClr val="FBF3E5"/>
    <a:srgbClr val="F9EBD3"/>
    <a:srgbClr val="5C718E"/>
    <a:srgbClr val="33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56" autoAdjust="0"/>
  </p:normalViewPr>
  <p:slideViewPr>
    <p:cSldViewPr>
      <p:cViewPr varScale="1">
        <p:scale>
          <a:sx n="59" d="100"/>
          <a:sy n="59" d="100"/>
        </p:scale>
        <p:origin x="566" y="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53270-B0D4-4707-B54F-29D7F800DFB8}" type="doc">
      <dgm:prSet loTypeId="urn:microsoft.com/office/officeart/2005/8/layout/process5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DF08DC5D-0E55-4A24-95F5-A971D0B5021A}">
      <dgm:prSet phldrT="[텍스트]" custT="1"/>
      <dgm:spPr/>
      <dgm:t>
        <a:bodyPr/>
        <a:lstStyle/>
        <a:p>
          <a:pPr latinLnBrk="1"/>
          <a:r>
            <a:rPr lang="ko-KR" altLang="en-US" sz="3200" baseline="0" dirty="0" err="1">
              <a:latin typeface="Arial" panose="020B0604020202020204" pitchFamily="34" charset="0"/>
              <a:ea typeface="궁서" panose="02030600000101010101" pitchFamily="18" charset="-127"/>
            </a:rPr>
            <a:t>전통주</a:t>
          </a:r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 종류 수집</a:t>
          </a:r>
        </a:p>
      </dgm:t>
    </dgm:pt>
    <dgm:pt modelId="{7845BC47-7F66-48CA-B324-14DD435B2859}" type="parTrans" cxnId="{10E662FD-BADC-4ACC-8076-5580170DE6D8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97C2DFC8-98BD-4BB3-80D2-4EB1463E00C7}" type="sibTrans" cxnId="{10E662FD-BADC-4ACC-8076-5580170DE6D8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8D13537E-7321-4C62-B0D0-4F6F411D0352}">
      <dgm:prSet phldrT="[텍스트]" custT="1"/>
      <dgm:spPr/>
      <dgm:t>
        <a:bodyPr/>
        <a:lstStyle/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이미지</a:t>
          </a:r>
          <a:r>
            <a:rPr lang="en-US" altLang="ko-KR" sz="3200" baseline="0" dirty="0">
              <a:latin typeface="Arial" panose="020B0604020202020204" pitchFamily="34" charset="0"/>
              <a:ea typeface="궁서" panose="02030600000101010101" pitchFamily="18" charset="-127"/>
            </a:rPr>
            <a:t>, </a:t>
          </a:r>
        </a:p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가격정보</a:t>
          </a:r>
          <a:r>
            <a:rPr lang="en-US" altLang="ko-KR" sz="3200" baseline="0" dirty="0">
              <a:latin typeface="Arial" panose="020B0604020202020204" pitchFamily="34" charset="0"/>
              <a:ea typeface="궁서" panose="02030600000101010101" pitchFamily="18" charset="-127"/>
            </a:rPr>
            <a:t>, </a:t>
          </a:r>
        </a:p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상품정보 수집</a:t>
          </a:r>
        </a:p>
      </dgm:t>
    </dgm:pt>
    <dgm:pt modelId="{10B4C829-8288-41F3-B621-203DD599D104}" type="parTrans" cxnId="{44C71B13-BD4C-4B6D-BE05-658EF2712955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2F6BCE78-65F0-4BDC-B965-46ACEE4766F0}" type="sibTrans" cxnId="{44C71B13-BD4C-4B6D-BE05-658EF2712955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1C0882DC-304D-4439-8CC3-D77C486B6390}">
      <dgm:prSet phldrT="[텍스트]" custT="1"/>
      <dgm:spPr/>
      <dgm:t>
        <a:bodyPr/>
        <a:lstStyle/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이미지 선정 및 </a:t>
          </a:r>
          <a:endParaRPr lang="en-US" altLang="ko-KR" sz="3200" baseline="0" dirty="0">
            <a:latin typeface="Arial" panose="020B0604020202020204" pitchFamily="34" charset="0"/>
            <a:ea typeface="궁서" panose="02030600000101010101" pitchFamily="18" charset="-127"/>
          </a:endParaRPr>
        </a:p>
        <a:p>
          <a:pPr latinLnBrk="1"/>
          <a:r>
            <a:rPr lang="en-US" altLang="ko-KR" sz="3200" baseline="0" dirty="0">
              <a:latin typeface="Arial" panose="020B0604020202020204" pitchFamily="34" charset="0"/>
              <a:ea typeface="궁서" panose="02030600000101010101" pitchFamily="18" charset="-127"/>
            </a:rPr>
            <a:t>Data Augmentation</a:t>
          </a:r>
          <a:endParaRPr lang="ko-KR" altLang="en-US" sz="3200" baseline="0" dirty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FA1ABF37-3F64-4D4D-8A32-F6FD5AFC068B}" type="parTrans" cxnId="{A2CA6527-67DD-444B-8247-489D2BB6518E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8FD8A887-BA62-469F-AF57-5ACED41B341F}" type="sibTrans" cxnId="{A2CA6527-67DD-444B-8247-489D2BB6518E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1DDBB2DC-1F96-4551-8571-D376301F3A96}">
      <dgm:prSet phldrT="[텍스트]" custT="1"/>
      <dgm:spPr/>
      <dgm:t>
        <a:bodyPr/>
        <a:lstStyle/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이미지 분류 모델 </a:t>
          </a:r>
          <a:endParaRPr lang="en-US" altLang="ko-KR" sz="3200" baseline="0" dirty="0">
            <a:latin typeface="Arial" panose="020B0604020202020204" pitchFamily="34" charset="0"/>
            <a:ea typeface="궁서" panose="02030600000101010101" pitchFamily="18" charset="-127"/>
          </a:endParaRPr>
        </a:p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구현 </a:t>
          </a:r>
        </a:p>
      </dgm:t>
    </dgm:pt>
    <dgm:pt modelId="{9FFD3C0D-D837-4457-8963-5F1E44D66B7A}" type="parTrans" cxnId="{D92A3D6D-42CF-4029-8A1E-8B50D557B52B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7608E326-DB8C-44B5-9BE4-C378C62F7263}" type="sibTrans" cxnId="{D92A3D6D-42CF-4029-8A1E-8B50D557B52B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6654AF7A-43C9-483F-9BFE-1C91B46E31C8}">
      <dgm:prSet phldrT="[텍스트]" custT="1"/>
      <dgm:spPr/>
      <dgm:t>
        <a:bodyPr/>
        <a:lstStyle/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모델 성능 비교 및 </a:t>
          </a:r>
          <a:endParaRPr lang="en-US" altLang="ko-KR" sz="3200" baseline="0" dirty="0">
            <a:latin typeface="Arial" panose="020B0604020202020204" pitchFamily="34" charset="0"/>
            <a:ea typeface="궁서" panose="02030600000101010101" pitchFamily="18" charset="-127"/>
          </a:endParaRPr>
        </a:p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실시간모델 선정</a:t>
          </a:r>
        </a:p>
      </dgm:t>
    </dgm:pt>
    <dgm:pt modelId="{DAA24D0E-F454-482E-855F-0BE1FB6B0C3B}" type="parTrans" cxnId="{B76A3598-26F4-4833-B4FC-84E2A8201EEC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C2A89D1E-CD18-4880-93C1-CB861B86BC40}" type="sibTrans" cxnId="{B76A3598-26F4-4833-B4FC-84E2A8201EEC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10F54795-85AB-4B52-8539-8805EF8352E6}">
      <dgm:prSet phldrT="[텍스트]" custT="1"/>
      <dgm:spPr/>
      <dgm:t>
        <a:bodyPr/>
        <a:lstStyle/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실시간 작업 및</a:t>
          </a:r>
          <a:endParaRPr lang="en-US" altLang="ko-KR" sz="3200" baseline="0" dirty="0">
            <a:latin typeface="Arial" panose="020B0604020202020204" pitchFamily="34" charset="0"/>
            <a:ea typeface="궁서" panose="02030600000101010101" pitchFamily="18" charset="-127"/>
          </a:endParaRPr>
        </a:p>
        <a:p>
          <a:pPr latinLnBrk="1"/>
          <a:r>
            <a:rPr lang="ko-KR" altLang="en-US" sz="3200" baseline="0" dirty="0">
              <a:latin typeface="Arial" panose="020B0604020202020204" pitchFamily="34" charset="0"/>
              <a:ea typeface="궁서" panose="02030600000101010101" pitchFamily="18" charset="-127"/>
            </a:rPr>
            <a:t>데모영상작업</a:t>
          </a:r>
        </a:p>
      </dgm:t>
    </dgm:pt>
    <dgm:pt modelId="{62515482-F2F4-45B4-8A6C-D810CAF4A794}" type="parTrans" cxnId="{922F3170-135E-4AD3-ADE7-C1D262E30135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6726BB8C-E478-44BA-92A6-ED70D43D8479}" type="sibTrans" cxnId="{922F3170-135E-4AD3-ADE7-C1D262E30135}">
      <dgm:prSet/>
      <dgm:spPr/>
      <dgm:t>
        <a:bodyPr/>
        <a:lstStyle/>
        <a:p>
          <a:pPr latinLnBrk="1"/>
          <a:endParaRPr lang="ko-KR" altLang="en-US" sz="3200" baseline="0">
            <a:latin typeface="Arial" panose="020B0604020202020204" pitchFamily="34" charset="0"/>
            <a:ea typeface="궁서" panose="02030600000101010101" pitchFamily="18" charset="-127"/>
          </a:endParaRPr>
        </a:p>
      </dgm:t>
    </dgm:pt>
    <dgm:pt modelId="{D68E353D-A063-449D-9F24-D3DB0755B1AE}" type="pres">
      <dgm:prSet presAssocID="{70053270-B0D4-4707-B54F-29D7F800DFB8}" presName="diagram" presStyleCnt="0">
        <dgm:presLayoutVars>
          <dgm:dir/>
          <dgm:resizeHandles val="exact"/>
        </dgm:presLayoutVars>
      </dgm:prSet>
      <dgm:spPr/>
    </dgm:pt>
    <dgm:pt modelId="{F7D57B4C-B12D-443C-A0D8-9509523E6684}" type="pres">
      <dgm:prSet presAssocID="{DF08DC5D-0E55-4A24-95F5-A971D0B5021A}" presName="node" presStyleLbl="node1" presStyleIdx="0" presStyleCnt="6">
        <dgm:presLayoutVars>
          <dgm:bulletEnabled val="1"/>
        </dgm:presLayoutVars>
      </dgm:prSet>
      <dgm:spPr/>
    </dgm:pt>
    <dgm:pt modelId="{36BE20D9-24DE-437D-A024-5C250A617CFB}" type="pres">
      <dgm:prSet presAssocID="{97C2DFC8-98BD-4BB3-80D2-4EB1463E00C7}" presName="sibTrans" presStyleLbl="sibTrans2D1" presStyleIdx="0" presStyleCnt="5"/>
      <dgm:spPr/>
    </dgm:pt>
    <dgm:pt modelId="{F48945FF-B753-4109-8AB8-D2459E030550}" type="pres">
      <dgm:prSet presAssocID="{97C2DFC8-98BD-4BB3-80D2-4EB1463E00C7}" presName="connectorText" presStyleLbl="sibTrans2D1" presStyleIdx="0" presStyleCnt="5"/>
      <dgm:spPr/>
    </dgm:pt>
    <dgm:pt modelId="{F583FF29-5C70-42FC-8C9E-4DCDCBDA6B96}" type="pres">
      <dgm:prSet presAssocID="{8D13537E-7321-4C62-B0D0-4F6F411D0352}" presName="node" presStyleLbl="node1" presStyleIdx="1" presStyleCnt="6">
        <dgm:presLayoutVars>
          <dgm:bulletEnabled val="1"/>
        </dgm:presLayoutVars>
      </dgm:prSet>
      <dgm:spPr/>
    </dgm:pt>
    <dgm:pt modelId="{4C016491-1A98-431E-AE66-5778348EBD79}" type="pres">
      <dgm:prSet presAssocID="{2F6BCE78-65F0-4BDC-B965-46ACEE4766F0}" presName="sibTrans" presStyleLbl="sibTrans2D1" presStyleIdx="1" presStyleCnt="5"/>
      <dgm:spPr/>
    </dgm:pt>
    <dgm:pt modelId="{3F80BEEE-E832-481D-BA2A-33909CF5BCF7}" type="pres">
      <dgm:prSet presAssocID="{2F6BCE78-65F0-4BDC-B965-46ACEE4766F0}" presName="connectorText" presStyleLbl="sibTrans2D1" presStyleIdx="1" presStyleCnt="5"/>
      <dgm:spPr/>
    </dgm:pt>
    <dgm:pt modelId="{114A30A3-435B-4FE7-A5CE-9675946923A2}" type="pres">
      <dgm:prSet presAssocID="{1C0882DC-304D-4439-8CC3-D77C486B6390}" presName="node" presStyleLbl="node1" presStyleIdx="2" presStyleCnt="6">
        <dgm:presLayoutVars>
          <dgm:bulletEnabled val="1"/>
        </dgm:presLayoutVars>
      </dgm:prSet>
      <dgm:spPr/>
    </dgm:pt>
    <dgm:pt modelId="{9345D209-7824-44B8-9DF6-E93B8B37078C}" type="pres">
      <dgm:prSet presAssocID="{8FD8A887-BA62-469F-AF57-5ACED41B341F}" presName="sibTrans" presStyleLbl="sibTrans2D1" presStyleIdx="2" presStyleCnt="5"/>
      <dgm:spPr/>
    </dgm:pt>
    <dgm:pt modelId="{211D2DC9-CC00-43DC-9676-724053411C3A}" type="pres">
      <dgm:prSet presAssocID="{8FD8A887-BA62-469F-AF57-5ACED41B341F}" presName="connectorText" presStyleLbl="sibTrans2D1" presStyleIdx="2" presStyleCnt="5"/>
      <dgm:spPr/>
    </dgm:pt>
    <dgm:pt modelId="{5D0B8A75-8285-4E07-B0B4-20DAC7AAEFC5}" type="pres">
      <dgm:prSet presAssocID="{1DDBB2DC-1F96-4551-8571-D376301F3A96}" presName="node" presStyleLbl="node1" presStyleIdx="3" presStyleCnt="6">
        <dgm:presLayoutVars>
          <dgm:bulletEnabled val="1"/>
        </dgm:presLayoutVars>
      </dgm:prSet>
      <dgm:spPr/>
    </dgm:pt>
    <dgm:pt modelId="{53AA270F-77E5-44C1-89D1-3F129E45CAB0}" type="pres">
      <dgm:prSet presAssocID="{7608E326-DB8C-44B5-9BE4-C378C62F7263}" presName="sibTrans" presStyleLbl="sibTrans2D1" presStyleIdx="3" presStyleCnt="5"/>
      <dgm:spPr/>
    </dgm:pt>
    <dgm:pt modelId="{BEEE495F-511A-4883-9691-841D2FBA052A}" type="pres">
      <dgm:prSet presAssocID="{7608E326-DB8C-44B5-9BE4-C378C62F7263}" presName="connectorText" presStyleLbl="sibTrans2D1" presStyleIdx="3" presStyleCnt="5"/>
      <dgm:spPr/>
    </dgm:pt>
    <dgm:pt modelId="{A43EFE25-5A5E-40CB-9429-B6BBEA8C75A4}" type="pres">
      <dgm:prSet presAssocID="{6654AF7A-43C9-483F-9BFE-1C91B46E31C8}" presName="node" presStyleLbl="node1" presStyleIdx="4" presStyleCnt="6">
        <dgm:presLayoutVars>
          <dgm:bulletEnabled val="1"/>
        </dgm:presLayoutVars>
      </dgm:prSet>
      <dgm:spPr/>
    </dgm:pt>
    <dgm:pt modelId="{DFC6EC70-3197-4739-A1DF-A919C50783AA}" type="pres">
      <dgm:prSet presAssocID="{C2A89D1E-CD18-4880-93C1-CB861B86BC40}" presName="sibTrans" presStyleLbl="sibTrans2D1" presStyleIdx="4" presStyleCnt="5"/>
      <dgm:spPr/>
    </dgm:pt>
    <dgm:pt modelId="{59958CD3-BDEE-45FF-955C-D091CBA1566A}" type="pres">
      <dgm:prSet presAssocID="{C2A89D1E-CD18-4880-93C1-CB861B86BC40}" presName="connectorText" presStyleLbl="sibTrans2D1" presStyleIdx="4" presStyleCnt="5"/>
      <dgm:spPr/>
    </dgm:pt>
    <dgm:pt modelId="{9284A4B0-8B5E-4653-9EA8-8519C8CBA514}" type="pres">
      <dgm:prSet presAssocID="{10F54795-85AB-4B52-8539-8805EF8352E6}" presName="node" presStyleLbl="node1" presStyleIdx="5" presStyleCnt="6">
        <dgm:presLayoutVars>
          <dgm:bulletEnabled val="1"/>
        </dgm:presLayoutVars>
      </dgm:prSet>
      <dgm:spPr/>
    </dgm:pt>
  </dgm:ptLst>
  <dgm:cxnLst>
    <dgm:cxn modelId="{44C71B13-BD4C-4B6D-BE05-658EF2712955}" srcId="{70053270-B0D4-4707-B54F-29D7F800DFB8}" destId="{8D13537E-7321-4C62-B0D0-4F6F411D0352}" srcOrd="1" destOrd="0" parTransId="{10B4C829-8288-41F3-B621-203DD599D104}" sibTransId="{2F6BCE78-65F0-4BDC-B965-46ACEE4766F0}"/>
    <dgm:cxn modelId="{95DD3513-D201-4E7B-BA69-ACBFDB02612C}" type="presOf" srcId="{8FD8A887-BA62-469F-AF57-5ACED41B341F}" destId="{9345D209-7824-44B8-9DF6-E93B8B37078C}" srcOrd="0" destOrd="0" presId="urn:microsoft.com/office/officeart/2005/8/layout/process5"/>
    <dgm:cxn modelId="{EC86CA16-6F1C-4532-B172-B27E3572C0AF}" type="presOf" srcId="{1C0882DC-304D-4439-8CC3-D77C486B6390}" destId="{114A30A3-435B-4FE7-A5CE-9675946923A2}" srcOrd="0" destOrd="0" presId="urn:microsoft.com/office/officeart/2005/8/layout/process5"/>
    <dgm:cxn modelId="{F0978E1D-FFBE-4B2A-8F59-D2533DD29E15}" type="presOf" srcId="{C2A89D1E-CD18-4880-93C1-CB861B86BC40}" destId="{DFC6EC70-3197-4739-A1DF-A919C50783AA}" srcOrd="0" destOrd="0" presId="urn:microsoft.com/office/officeart/2005/8/layout/process5"/>
    <dgm:cxn modelId="{A2CA6527-67DD-444B-8247-489D2BB6518E}" srcId="{70053270-B0D4-4707-B54F-29D7F800DFB8}" destId="{1C0882DC-304D-4439-8CC3-D77C486B6390}" srcOrd="2" destOrd="0" parTransId="{FA1ABF37-3F64-4D4D-8A32-F6FD5AFC068B}" sibTransId="{8FD8A887-BA62-469F-AF57-5ACED41B341F}"/>
    <dgm:cxn modelId="{3B06B936-5A01-4BB6-B8C2-391E56D05C53}" type="presOf" srcId="{6654AF7A-43C9-483F-9BFE-1C91B46E31C8}" destId="{A43EFE25-5A5E-40CB-9429-B6BBEA8C75A4}" srcOrd="0" destOrd="0" presId="urn:microsoft.com/office/officeart/2005/8/layout/process5"/>
    <dgm:cxn modelId="{385BAA5F-DADA-4AD2-9680-C1C3AE48F4AD}" type="presOf" srcId="{2F6BCE78-65F0-4BDC-B965-46ACEE4766F0}" destId="{4C016491-1A98-431E-AE66-5778348EBD79}" srcOrd="0" destOrd="0" presId="urn:microsoft.com/office/officeart/2005/8/layout/process5"/>
    <dgm:cxn modelId="{0AE3FA4B-89A5-4EC4-A503-CFB959587A6F}" type="presOf" srcId="{7608E326-DB8C-44B5-9BE4-C378C62F7263}" destId="{53AA270F-77E5-44C1-89D1-3F129E45CAB0}" srcOrd="0" destOrd="0" presId="urn:microsoft.com/office/officeart/2005/8/layout/process5"/>
    <dgm:cxn modelId="{D92A3D6D-42CF-4029-8A1E-8B50D557B52B}" srcId="{70053270-B0D4-4707-B54F-29D7F800DFB8}" destId="{1DDBB2DC-1F96-4551-8571-D376301F3A96}" srcOrd="3" destOrd="0" parTransId="{9FFD3C0D-D837-4457-8963-5F1E44D66B7A}" sibTransId="{7608E326-DB8C-44B5-9BE4-C378C62F7263}"/>
    <dgm:cxn modelId="{171A724D-7654-4A0B-AAEA-591A3B3EDF55}" type="presOf" srcId="{10F54795-85AB-4B52-8539-8805EF8352E6}" destId="{9284A4B0-8B5E-4653-9EA8-8519C8CBA514}" srcOrd="0" destOrd="0" presId="urn:microsoft.com/office/officeart/2005/8/layout/process5"/>
    <dgm:cxn modelId="{922F3170-135E-4AD3-ADE7-C1D262E30135}" srcId="{70053270-B0D4-4707-B54F-29D7F800DFB8}" destId="{10F54795-85AB-4B52-8539-8805EF8352E6}" srcOrd="5" destOrd="0" parTransId="{62515482-F2F4-45B4-8A6C-D810CAF4A794}" sibTransId="{6726BB8C-E478-44BA-92A6-ED70D43D8479}"/>
    <dgm:cxn modelId="{621B2E54-C237-4878-8150-C8780679F888}" type="presOf" srcId="{70053270-B0D4-4707-B54F-29D7F800DFB8}" destId="{D68E353D-A063-449D-9F24-D3DB0755B1AE}" srcOrd="0" destOrd="0" presId="urn:microsoft.com/office/officeart/2005/8/layout/process5"/>
    <dgm:cxn modelId="{C6A79A77-55F5-42E8-B380-46596A66EAA2}" type="presOf" srcId="{97C2DFC8-98BD-4BB3-80D2-4EB1463E00C7}" destId="{F48945FF-B753-4109-8AB8-D2459E030550}" srcOrd="1" destOrd="0" presId="urn:microsoft.com/office/officeart/2005/8/layout/process5"/>
    <dgm:cxn modelId="{D5C82184-6F2D-47DD-9F5F-48E71D8A9041}" type="presOf" srcId="{8FD8A887-BA62-469F-AF57-5ACED41B341F}" destId="{211D2DC9-CC00-43DC-9676-724053411C3A}" srcOrd="1" destOrd="0" presId="urn:microsoft.com/office/officeart/2005/8/layout/process5"/>
    <dgm:cxn modelId="{B76A3598-26F4-4833-B4FC-84E2A8201EEC}" srcId="{70053270-B0D4-4707-B54F-29D7F800DFB8}" destId="{6654AF7A-43C9-483F-9BFE-1C91B46E31C8}" srcOrd="4" destOrd="0" parTransId="{DAA24D0E-F454-482E-855F-0BE1FB6B0C3B}" sibTransId="{C2A89D1E-CD18-4880-93C1-CB861B86BC40}"/>
    <dgm:cxn modelId="{501F149C-E718-48BE-A8E9-5667653C193B}" type="presOf" srcId="{C2A89D1E-CD18-4880-93C1-CB861B86BC40}" destId="{59958CD3-BDEE-45FF-955C-D091CBA1566A}" srcOrd="1" destOrd="0" presId="urn:microsoft.com/office/officeart/2005/8/layout/process5"/>
    <dgm:cxn modelId="{F8ECA7BD-CBD5-4A4F-BB0F-393B00ECD03C}" type="presOf" srcId="{DF08DC5D-0E55-4A24-95F5-A971D0B5021A}" destId="{F7D57B4C-B12D-443C-A0D8-9509523E6684}" srcOrd="0" destOrd="0" presId="urn:microsoft.com/office/officeart/2005/8/layout/process5"/>
    <dgm:cxn modelId="{4717F8C7-CBCA-4C12-8BAF-B2BB6BA89ADF}" type="presOf" srcId="{7608E326-DB8C-44B5-9BE4-C378C62F7263}" destId="{BEEE495F-511A-4883-9691-841D2FBA052A}" srcOrd="1" destOrd="0" presId="urn:microsoft.com/office/officeart/2005/8/layout/process5"/>
    <dgm:cxn modelId="{BA759FD3-08B3-4E7C-99BC-7F801B47AE0E}" type="presOf" srcId="{97C2DFC8-98BD-4BB3-80D2-4EB1463E00C7}" destId="{36BE20D9-24DE-437D-A024-5C250A617CFB}" srcOrd="0" destOrd="0" presId="urn:microsoft.com/office/officeart/2005/8/layout/process5"/>
    <dgm:cxn modelId="{FAE10BD4-45BD-4E95-96F3-B010C05FA0B8}" type="presOf" srcId="{8D13537E-7321-4C62-B0D0-4F6F411D0352}" destId="{F583FF29-5C70-42FC-8C9E-4DCDCBDA6B96}" srcOrd="0" destOrd="0" presId="urn:microsoft.com/office/officeart/2005/8/layout/process5"/>
    <dgm:cxn modelId="{2F6F37FB-7148-4909-8F00-B528501DE838}" type="presOf" srcId="{1DDBB2DC-1F96-4551-8571-D376301F3A96}" destId="{5D0B8A75-8285-4E07-B0B4-20DAC7AAEFC5}" srcOrd="0" destOrd="0" presId="urn:microsoft.com/office/officeart/2005/8/layout/process5"/>
    <dgm:cxn modelId="{A1A922FD-54D5-4B7D-95DA-6CEA1DDEF876}" type="presOf" srcId="{2F6BCE78-65F0-4BDC-B965-46ACEE4766F0}" destId="{3F80BEEE-E832-481D-BA2A-33909CF5BCF7}" srcOrd="1" destOrd="0" presId="urn:microsoft.com/office/officeart/2005/8/layout/process5"/>
    <dgm:cxn modelId="{10E662FD-BADC-4ACC-8076-5580170DE6D8}" srcId="{70053270-B0D4-4707-B54F-29D7F800DFB8}" destId="{DF08DC5D-0E55-4A24-95F5-A971D0B5021A}" srcOrd="0" destOrd="0" parTransId="{7845BC47-7F66-48CA-B324-14DD435B2859}" sibTransId="{97C2DFC8-98BD-4BB3-80D2-4EB1463E00C7}"/>
    <dgm:cxn modelId="{AD8772B3-D501-491F-B771-FB355D4CD44F}" type="presParOf" srcId="{D68E353D-A063-449D-9F24-D3DB0755B1AE}" destId="{F7D57B4C-B12D-443C-A0D8-9509523E6684}" srcOrd="0" destOrd="0" presId="urn:microsoft.com/office/officeart/2005/8/layout/process5"/>
    <dgm:cxn modelId="{C29828B8-1346-4914-8C97-435C48BF3BDA}" type="presParOf" srcId="{D68E353D-A063-449D-9F24-D3DB0755B1AE}" destId="{36BE20D9-24DE-437D-A024-5C250A617CFB}" srcOrd="1" destOrd="0" presId="urn:microsoft.com/office/officeart/2005/8/layout/process5"/>
    <dgm:cxn modelId="{2FE34EEF-4514-4726-BFFC-A596B719BF1F}" type="presParOf" srcId="{36BE20D9-24DE-437D-A024-5C250A617CFB}" destId="{F48945FF-B753-4109-8AB8-D2459E030550}" srcOrd="0" destOrd="0" presId="urn:microsoft.com/office/officeart/2005/8/layout/process5"/>
    <dgm:cxn modelId="{621EBB0D-D1EA-4FCA-B552-A7D87C26831F}" type="presParOf" srcId="{D68E353D-A063-449D-9F24-D3DB0755B1AE}" destId="{F583FF29-5C70-42FC-8C9E-4DCDCBDA6B96}" srcOrd="2" destOrd="0" presId="urn:microsoft.com/office/officeart/2005/8/layout/process5"/>
    <dgm:cxn modelId="{95A2EDCB-DF8E-451B-97A6-5A3773C90EAB}" type="presParOf" srcId="{D68E353D-A063-449D-9F24-D3DB0755B1AE}" destId="{4C016491-1A98-431E-AE66-5778348EBD79}" srcOrd="3" destOrd="0" presId="urn:microsoft.com/office/officeart/2005/8/layout/process5"/>
    <dgm:cxn modelId="{4B5E4C17-E091-46A2-BDD2-1F0947CCB721}" type="presParOf" srcId="{4C016491-1A98-431E-AE66-5778348EBD79}" destId="{3F80BEEE-E832-481D-BA2A-33909CF5BCF7}" srcOrd="0" destOrd="0" presId="urn:microsoft.com/office/officeart/2005/8/layout/process5"/>
    <dgm:cxn modelId="{AC765466-A6F5-4B45-A6C2-4A9A90482365}" type="presParOf" srcId="{D68E353D-A063-449D-9F24-D3DB0755B1AE}" destId="{114A30A3-435B-4FE7-A5CE-9675946923A2}" srcOrd="4" destOrd="0" presId="urn:microsoft.com/office/officeart/2005/8/layout/process5"/>
    <dgm:cxn modelId="{3ECAA031-DBD2-4A7D-BC9B-D299F9A65C43}" type="presParOf" srcId="{D68E353D-A063-449D-9F24-D3DB0755B1AE}" destId="{9345D209-7824-44B8-9DF6-E93B8B37078C}" srcOrd="5" destOrd="0" presId="urn:microsoft.com/office/officeart/2005/8/layout/process5"/>
    <dgm:cxn modelId="{E522C55D-EE8E-4572-8D4F-A1543E633F0A}" type="presParOf" srcId="{9345D209-7824-44B8-9DF6-E93B8B37078C}" destId="{211D2DC9-CC00-43DC-9676-724053411C3A}" srcOrd="0" destOrd="0" presId="urn:microsoft.com/office/officeart/2005/8/layout/process5"/>
    <dgm:cxn modelId="{68516CF4-E8FA-485D-BD6B-C07DC3E7C7C4}" type="presParOf" srcId="{D68E353D-A063-449D-9F24-D3DB0755B1AE}" destId="{5D0B8A75-8285-4E07-B0B4-20DAC7AAEFC5}" srcOrd="6" destOrd="0" presId="urn:microsoft.com/office/officeart/2005/8/layout/process5"/>
    <dgm:cxn modelId="{3D5F9872-5E4F-4E6D-92EE-6191049469AF}" type="presParOf" srcId="{D68E353D-A063-449D-9F24-D3DB0755B1AE}" destId="{53AA270F-77E5-44C1-89D1-3F129E45CAB0}" srcOrd="7" destOrd="0" presId="urn:microsoft.com/office/officeart/2005/8/layout/process5"/>
    <dgm:cxn modelId="{7B8BC2EB-328E-47FF-ADA6-098F56148D19}" type="presParOf" srcId="{53AA270F-77E5-44C1-89D1-3F129E45CAB0}" destId="{BEEE495F-511A-4883-9691-841D2FBA052A}" srcOrd="0" destOrd="0" presId="urn:microsoft.com/office/officeart/2005/8/layout/process5"/>
    <dgm:cxn modelId="{0EA1747A-5A26-4D02-9D99-68D01889207E}" type="presParOf" srcId="{D68E353D-A063-449D-9F24-D3DB0755B1AE}" destId="{A43EFE25-5A5E-40CB-9429-B6BBEA8C75A4}" srcOrd="8" destOrd="0" presId="urn:microsoft.com/office/officeart/2005/8/layout/process5"/>
    <dgm:cxn modelId="{3FA38661-38D2-4376-B8ED-F34C31755433}" type="presParOf" srcId="{D68E353D-A063-449D-9F24-D3DB0755B1AE}" destId="{DFC6EC70-3197-4739-A1DF-A919C50783AA}" srcOrd="9" destOrd="0" presId="urn:microsoft.com/office/officeart/2005/8/layout/process5"/>
    <dgm:cxn modelId="{437A2A1B-2E34-4967-A990-53084FF904F1}" type="presParOf" srcId="{DFC6EC70-3197-4739-A1DF-A919C50783AA}" destId="{59958CD3-BDEE-45FF-955C-D091CBA1566A}" srcOrd="0" destOrd="0" presId="urn:microsoft.com/office/officeart/2005/8/layout/process5"/>
    <dgm:cxn modelId="{90A9D9AA-9D5A-419E-93DD-40AA43FDA89A}" type="presParOf" srcId="{D68E353D-A063-449D-9F24-D3DB0755B1AE}" destId="{9284A4B0-8B5E-4653-9EA8-8519C8CBA51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57B4C-B12D-443C-A0D8-9509523E6684}">
      <dsp:nvSpPr>
        <dsp:cNvPr id="0" name=""/>
        <dsp:cNvSpPr/>
      </dsp:nvSpPr>
      <dsp:spPr>
        <a:xfrm>
          <a:off x="58880" y="5407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 err="1">
              <a:latin typeface="Arial" panose="020B0604020202020204" pitchFamily="34" charset="0"/>
              <a:ea typeface="궁서" panose="02030600000101010101" pitchFamily="18" charset="-127"/>
            </a:rPr>
            <a:t>전통주</a:t>
          </a: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 종류 수집</a:t>
          </a:r>
        </a:p>
      </dsp:txBody>
      <dsp:txXfrm>
        <a:off x="132690" y="79217"/>
        <a:ext cx="4052495" cy="2372449"/>
      </dsp:txXfrm>
    </dsp:sp>
    <dsp:sp modelId="{36BE20D9-24DE-437D-A024-5C250A617CFB}">
      <dsp:nvSpPr>
        <dsp:cNvPr id="0" name=""/>
        <dsp:cNvSpPr/>
      </dsp:nvSpPr>
      <dsp:spPr>
        <a:xfrm>
          <a:off x="4628606" y="744627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700" kern="1200" baseline="0">
            <a:latin typeface="Arial" panose="020B0604020202020204" pitchFamily="34" charset="0"/>
            <a:ea typeface="궁서" panose="02030600000101010101" pitchFamily="18" charset="-127"/>
          </a:endParaRPr>
        </a:p>
      </dsp:txBody>
      <dsp:txXfrm>
        <a:off x="4628606" y="952953"/>
        <a:ext cx="623297" cy="624976"/>
      </dsp:txXfrm>
    </dsp:sp>
    <dsp:sp modelId="{F583FF29-5C70-42FC-8C9E-4DCDCBDA6B96}">
      <dsp:nvSpPr>
        <dsp:cNvPr id="0" name=""/>
        <dsp:cNvSpPr/>
      </dsp:nvSpPr>
      <dsp:spPr>
        <a:xfrm>
          <a:off x="5939042" y="5407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이미지</a:t>
          </a:r>
          <a:r>
            <a:rPr lang="en-US" altLang="ko-KR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, 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가격정보</a:t>
          </a:r>
          <a:r>
            <a:rPr lang="en-US" altLang="ko-KR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, 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상품정보 수집</a:t>
          </a:r>
        </a:p>
      </dsp:txBody>
      <dsp:txXfrm>
        <a:off x="6012852" y="79217"/>
        <a:ext cx="4052495" cy="2372449"/>
      </dsp:txXfrm>
    </dsp:sp>
    <dsp:sp modelId="{4C016491-1A98-431E-AE66-5778348EBD79}">
      <dsp:nvSpPr>
        <dsp:cNvPr id="0" name=""/>
        <dsp:cNvSpPr/>
      </dsp:nvSpPr>
      <dsp:spPr>
        <a:xfrm>
          <a:off x="10508768" y="744627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50045"/>
            <a:satOff val="-2771"/>
            <a:lumOff val="1285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700" kern="1200" baseline="0">
            <a:latin typeface="Arial" panose="020B0604020202020204" pitchFamily="34" charset="0"/>
            <a:ea typeface="궁서" panose="02030600000101010101" pitchFamily="18" charset="-127"/>
          </a:endParaRPr>
        </a:p>
      </dsp:txBody>
      <dsp:txXfrm>
        <a:off x="10508768" y="952953"/>
        <a:ext cx="623297" cy="624976"/>
      </dsp:txXfrm>
    </dsp:sp>
    <dsp:sp modelId="{114A30A3-435B-4FE7-A5CE-9675946923A2}">
      <dsp:nvSpPr>
        <dsp:cNvPr id="0" name=""/>
        <dsp:cNvSpPr/>
      </dsp:nvSpPr>
      <dsp:spPr>
        <a:xfrm>
          <a:off x="11819204" y="5407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이미지 선정 및 </a:t>
          </a:r>
          <a:endParaRPr lang="en-US" altLang="ko-KR" sz="3200" kern="1200" baseline="0" dirty="0">
            <a:latin typeface="Arial" panose="020B0604020202020204" pitchFamily="34" charset="0"/>
            <a:ea typeface="궁서" panose="02030600000101010101" pitchFamily="18" charset="-127"/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Data Augmentation</a:t>
          </a:r>
          <a:endParaRPr lang="ko-KR" altLang="en-US" sz="3200" kern="1200" baseline="0" dirty="0">
            <a:latin typeface="Arial" panose="020B0604020202020204" pitchFamily="34" charset="0"/>
            <a:ea typeface="궁서" panose="02030600000101010101" pitchFamily="18" charset="-127"/>
          </a:endParaRPr>
        </a:p>
      </dsp:txBody>
      <dsp:txXfrm>
        <a:off x="11893014" y="79217"/>
        <a:ext cx="4052495" cy="2372449"/>
      </dsp:txXfrm>
    </dsp:sp>
    <dsp:sp modelId="{9345D209-7824-44B8-9DF6-E93B8B37078C}">
      <dsp:nvSpPr>
        <dsp:cNvPr id="0" name=""/>
        <dsp:cNvSpPr/>
      </dsp:nvSpPr>
      <dsp:spPr>
        <a:xfrm rot="5400000">
          <a:off x="13474049" y="2819484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00089"/>
            <a:satOff val="-5542"/>
            <a:lumOff val="2570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700" kern="1200" baseline="0">
            <a:latin typeface="Arial" panose="020B0604020202020204" pitchFamily="34" charset="0"/>
            <a:ea typeface="궁서" panose="02030600000101010101" pitchFamily="18" charset="-127"/>
          </a:endParaRPr>
        </a:p>
      </dsp:txBody>
      <dsp:txXfrm rot="-5400000">
        <a:off x="13606774" y="2895086"/>
        <a:ext cx="624976" cy="623297"/>
      </dsp:txXfrm>
    </dsp:sp>
    <dsp:sp modelId="{5D0B8A75-8285-4E07-B0B4-20DAC7AAEFC5}">
      <dsp:nvSpPr>
        <dsp:cNvPr id="0" name=""/>
        <dsp:cNvSpPr/>
      </dsp:nvSpPr>
      <dsp:spPr>
        <a:xfrm>
          <a:off x="11819204" y="4205523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이미지 분류 모델 </a:t>
          </a:r>
          <a:endParaRPr lang="en-US" altLang="ko-KR" sz="3200" kern="1200" baseline="0" dirty="0">
            <a:latin typeface="Arial" panose="020B0604020202020204" pitchFamily="34" charset="0"/>
            <a:ea typeface="궁서" panose="02030600000101010101" pitchFamily="18" charset="-127"/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구현 </a:t>
          </a:r>
        </a:p>
      </dsp:txBody>
      <dsp:txXfrm>
        <a:off x="11893014" y="4279333"/>
        <a:ext cx="4052495" cy="2372449"/>
      </dsp:txXfrm>
    </dsp:sp>
    <dsp:sp modelId="{53AA270F-77E5-44C1-89D1-3F129E45CAB0}">
      <dsp:nvSpPr>
        <dsp:cNvPr id="0" name=""/>
        <dsp:cNvSpPr/>
      </dsp:nvSpPr>
      <dsp:spPr>
        <a:xfrm rot="10800000">
          <a:off x="10559169" y="4944743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00089"/>
            <a:satOff val="-5542"/>
            <a:lumOff val="2570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700" kern="1200" baseline="0">
            <a:latin typeface="Arial" panose="020B0604020202020204" pitchFamily="34" charset="0"/>
            <a:ea typeface="궁서" panose="02030600000101010101" pitchFamily="18" charset="-127"/>
          </a:endParaRPr>
        </a:p>
      </dsp:txBody>
      <dsp:txXfrm rot="10800000">
        <a:off x="10826296" y="5153069"/>
        <a:ext cx="623297" cy="624976"/>
      </dsp:txXfrm>
    </dsp:sp>
    <dsp:sp modelId="{A43EFE25-5A5E-40CB-9429-B6BBEA8C75A4}">
      <dsp:nvSpPr>
        <dsp:cNvPr id="0" name=""/>
        <dsp:cNvSpPr/>
      </dsp:nvSpPr>
      <dsp:spPr>
        <a:xfrm>
          <a:off x="5939042" y="4205523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모델 성능 비교 및 </a:t>
          </a:r>
          <a:endParaRPr lang="en-US" altLang="ko-KR" sz="3200" kern="1200" baseline="0" dirty="0">
            <a:latin typeface="Arial" panose="020B0604020202020204" pitchFamily="34" charset="0"/>
            <a:ea typeface="궁서" panose="02030600000101010101" pitchFamily="18" charset="-127"/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실시간모델 선정</a:t>
          </a:r>
        </a:p>
      </dsp:txBody>
      <dsp:txXfrm>
        <a:off x="6012852" y="4279333"/>
        <a:ext cx="4052495" cy="2372449"/>
      </dsp:txXfrm>
    </dsp:sp>
    <dsp:sp modelId="{DFC6EC70-3197-4739-A1DF-A919C50783AA}">
      <dsp:nvSpPr>
        <dsp:cNvPr id="0" name=""/>
        <dsp:cNvSpPr/>
      </dsp:nvSpPr>
      <dsp:spPr>
        <a:xfrm rot="10800000">
          <a:off x="4679007" y="4944743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50045"/>
            <a:satOff val="-2771"/>
            <a:lumOff val="1285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700" kern="1200" baseline="0">
            <a:latin typeface="Arial" panose="020B0604020202020204" pitchFamily="34" charset="0"/>
            <a:ea typeface="궁서" panose="02030600000101010101" pitchFamily="18" charset="-127"/>
          </a:endParaRPr>
        </a:p>
      </dsp:txBody>
      <dsp:txXfrm rot="10800000">
        <a:off x="4946134" y="5153069"/>
        <a:ext cx="623297" cy="624976"/>
      </dsp:txXfrm>
    </dsp:sp>
    <dsp:sp modelId="{9284A4B0-8B5E-4653-9EA8-8519C8CBA514}">
      <dsp:nvSpPr>
        <dsp:cNvPr id="0" name=""/>
        <dsp:cNvSpPr/>
      </dsp:nvSpPr>
      <dsp:spPr>
        <a:xfrm>
          <a:off x="58880" y="4205523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실시간 작업 및</a:t>
          </a:r>
          <a:endParaRPr lang="en-US" altLang="ko-KR" sz="3200" kern="1200" baseline="0" dirty="0">
            <a:latin typeface="Arial" panose="020B0604020202020204" pitchFamily="34" charset="0"/>
            <a:ea typeface="궁서" panose="02030600000101010101" pitchFamily="18" charset="-127"/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>
              <a:latin typeface="Arial" panose="020B0604020202020204" pitchFamily="34" charset="0"/>
              <a:ea typeface="궁서" panose="02030600000101010101" pitchFamily="18" charset="-127"/>
            </a:rPr>
            <a:t>데모영상작업</a:t>
          </a:r>
        </a:p>
      </dsp:txBody>
      <dsp:txXfrm>
        <a:off x="132690" y="4279333"/>
        <a:ext cx="4052495" cy="2372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2086A-E19F-47AA-89CF-99EF6B28934B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E7F6-1820-43F7-8BCB-4B6D2BA3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4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453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9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32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05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microsoft.com/office/2007/relationships/hdphoto" Target="../media/hdphoto4.wdp"/><Relationship Id="rId4" Type="http://schemas.openxmlformats.org/officeDocument/2006/relationships/image" Target="../media/image11.png"/><Relationship Id="rId9" Type="http://schemas.openxmlformats.org/officeDocument/2006/relationships/image" Target="../media/image39.png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png"/><Relationship Id="rId1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42.png"/><Relationship Id="rId7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1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1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2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4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11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2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1.png"/><Relationship Id="rId9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42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42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1.png"/><Relationship Id="rId9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1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4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5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36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99330" y="1542304"/>
            <a:ext cx="6675268" cy="6666924"/>
            <a:chOff x="5599330" y="1542304"/>
            <a:chExt cx="6675268" cy="66669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9330" y="1542304"/>
              <a:ext cx="6675268" cy="6666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5087" y="1886548"/>
            <a:ext cx="6529299" cy="6529299"/>
            <a:chOff x="5885087" y="1886548"/>
            <a:chExt cx="6529299" cy="65292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5087" y="1886548"/>
              <a:ext cx="6529299" cy="6529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363" y="3287984"/>
            <a:ext cx="2532756" cy="597730"/>
            <a:chOff x="615363" y="3287984"/>
            <a:chExt cx="2532756" cy="59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363" y="3287984"/>
              <a:ext cx="2532756" cy="59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3387" y="7542857"/>
            <a:ext cx="3557967" cy="839680"/>
            <a:chOff x="16353387" y="7542857"/>
            <a:chExt cx="3557967" cy="8396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53387" y="7542857"/>
              <a:ext cx="3557967" cy="839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08117" y="1717677"/>
            <a:ext cx="2913626" cy="833822"/>
            <a:chOff x="-1108117" y="1717677"/>
            <a:chExt cx="2913626" cy="833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108117" y="1717677"/>
              <a:ext cx="2913626" cy="8338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67323" y="1981611"/>
            <a:ext cx="155665" cy="741317"/>
            <a:chOff x="17467323" y="1981611"/>
            <a:chExt cx="155665" cy="74131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467323" y="1981611"/>
              <a:ext cx="155665" cy="154887"/>
              <a:chOff x="17467323" y="1981611"/>
              <a:chExt cx="155665" cy="15488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467323" y="1981611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467323" y="2274825"/>
              <a:ext cx="155665" cy="154887"/>
              <a:chOff x="17467323" y="2274825"/>
              <a:chExt cx="155665" cy="1548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467323" y="2274825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467323" y="2568040"/>
              <a:ext cx="155665" cy="154887"/>
              <a:chOff x="17467323" y="2568040"/>
              <a:chExt cx="155665" cy="15488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467323" y="2568040"/>
                <a:ext cx="155665" cy="15488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917719" y="8172204"/>
            <a:ext cx="2845081" cy="814205"/>
            <a:chOff x="16917719" y="8172204"/>
            <a:chExt cx="2845081" cy="8142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7719" y="8172204"/>
              <a:ext cx="2845081" cy="81420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2274598" y="544976"/>
            <a:ext cx="53835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 err="1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류제우</a:t>
            </a:r>
            <a:r>
              <a:rPr lang="ko-KR" altLang="en-US" sz="2400" dirty="0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 이지혜 </a:t>
            </a:r>
            <a:r>
              <a:rPr lang="ko-KR" altLang="en-US" sz="2400" dirty="0" err="1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김원중</a:t>
            </a:r>
            <a:r>
              <a:rPr lang="ko-KR" altLang="en-US" sz="2400" dirty="0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 </a:t>
            </a:r>
            <a:r>
              <a:rPr lang="ko-KR" altLang="en-US" sz="2400" dirty="0" err="1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유일심</a:t>
            </a:r>
            <a:endParaRPr lang="en-US" sz="2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615363" y="7305519"/>
            <a:ext cx="155665" cy="741317"/>
            <a:chOff x="615363" y="7305519"/>
            <a:chExt cx="155665" cy="7413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15363" y="7305519"/>
              <a:ext cx="155665" cy="154887"/>
              <a:chOff x="615363" y="7305519"/>
              <a:chExt cx="155665" cy="1548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5363" y="7305519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15363" y="7598734"/>
              <a:ext cx="155665" cy="154887"/>
              <a:chOff x="615363" y="7598734"/>
              <a:chExt cx="155665" cy="1548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5363" y="7598734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15363" y="7891949"/>
              <a:ext cx="155665" cy="154887"/>
              <a:chOff x="615363" y="7891949"/>
              <a:chExt cx="155665" cy="15488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5363" y="7891949"/>
                <a:ext cx="155665" cy="154887"/>
              </a:xfrm>
              <a:prstGeom prst="rect">
                <a:avLst/>
              </a:prstGeom>
            </p:spPr>
          </p:pic>
        </p:grpSp>
      </p:grpSp>
      <p:sp>
        <p:nvSpPr>
          <p:cNvPr id="47" name="Object 47"/>
          <p:cNvSpPr txBox="1"/>
          <p:nvPr/>
        </p:nvSpPr>
        <p:spPr>
          <a:xfrm>
            <a:off x="4200000" y="4015098"/>
            <a:ext cx="9885714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0" kern="0" spc="-300" dirty="0" err="1">
                <a:solidFill>
                  <a:srgbClr val="2C334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전통주</a:t>
            </a:r>
            <a:r>
              <a:rPr lang="ko-KR" altLang="en-US" sz="7000" kern="0" spc="-300" dirty="0">
                <a:solidFill>
                  <a:srgbClr val="2C334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 </a:t>
            </a:r>
            <a:endParaRPr lang="en-US" altLang="ko-KR" sz="7000" kern="0" spc="-300" dirty="0">
              <a:solidFill>
                <a:srgbClr val="2C3342"/>
              </a:solidFill>
              <a:latin typeface="궁서" panose="02030600000101010101" pitchFamily="18" charset="-127"/>
              <a:ea typeface="궁서" panose="02030600000101010101" pitchFamily="18" charset="-127"/>
              <a:cs typeface="SunBatang Bold" pitchFamily="34" charset="0"/>
            </a:endParaRPr>
          </a:p>
          <a:p>
            <a:pPr algn="ctr"/>
            <a:r>
              <a:rPr lang="ko-KR" altLang="en-US" sz="7000" kern="0" spc="-300" dirty="0" err="1">
                <a:solidFill>
                  <a:srgbClr val="2C3342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소믈리에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13139186" y="6464267"/>
            <a:ext cx="1407232" cy="551754"/>
            <a:chOff x="13139186" y="6464267"/>
            <a:chExt cx="1407232" cy="5517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9186" y="6464267"/>
              <a:ext cx="1407232" cy="5517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82269" y="7331630"/>
            <a:ext cx="2260847" cy="877598"/>
            <a:chOff x="11182269" y="7331630"/>
            <a:chExt cx="2260847" cy="87759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82269" y="7331630"/>
              <a:ext cx="2260847" cy="877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5811" y="2726620"/>
            <a:ext cx="18867856" cy="7931641"/>
            <a:chOff x="-245811" y="2726620"/>
            <a:chExt cx="18867856" cy="7931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5811" y="2726620"/>
              <a:ext cx="18867856" cy="793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일정 및 역할분담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3D0EB9-15B2-4285-9461-7779498C57BD}"/>
              </a:ext>
            </a:extLst>
          </p:cNvPr>
          <p:cNvGrpSpPr/>
          <p:nvPr/>
        </p:nvGrpSpPr>
        <p:grpSpPr>
          <a:xfrm>
            <a:off x="685800" y="5896338"/>
            <a:ext cx="3735563" cy="3971561"/>
            <a:chOff x="685800" y="5143500"/>
            <a:chExt cx="3735563" cy="46482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5800" y="5143500"/>
              <a:ext cx="3735563" cy="4648200"/>
              <a:chOff x="912637" y="3680190"/>
              <a:chExt cx="8020696" cy="57335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2637" y="3680190"/>
                <a:ext cx="8020696" cy="57335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057526" y="5400849"/>
              <a:ext cx="992109" cy="210637"/>
              <a:chOff x="4426931" y="5304762"/>
              <a:chExt cx="992109" cy="2106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26931" y="5304762"/>
                <a:ext cx="992109" cy="210637"/>
              </a:xfrm>
              <a:prstGeom prst="rect">
                <a:avLst/>
              </a:prstGeom>
            </p:spPr>
          </p:pic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AE6F961-7D2D-4FC8-B01A-6611D9D1925A}"/>
              </a:ext>
            </a:extLst>
          </p:cNvPr>
          <p:cNvGrpSpPr/>
          <p:nvPr/>
        </p:nvGrpSpPr>
        <p:grpSpPr>
          <a:xfrm>
            <a:off x="5181600" y="5896338"/>
            <a:ext cx="3735563" cy="3971562"/>
            <a:chOff x="685800" y="5143500"/>
            <a:chExt cx="3735563" cy="4648200"/>
          </a:xfrm>
        </p:grpSpPr>
        <p:grpSp>
          <p:nvGrpSpPr>
            <p:cNvPr id="57" name="그룹 1003">
              <a:extLst>
                <a:ext uri="{FF2B5EF4-FFF2-40B4-BE49-F238E27FC236}">
                  <a16:creationId xmlns:a16="http://schemas.microsoft.com/office/drawing/2014/main" id="{A1D1C99C-7EDB-4015-9F38-924F8A5E2034}"/>
                </a:ext>
              </a:extLst>
            </p:cNvPr>
            <p:cNvGrpSpPr/>
            <p:nvPr/>
          </p:nvGrpSpPr>
          <p:grpSpPr>
            <a:xfrm>
              <a:off x="685800" y="5143500"/>
              <a:ext cx="3735563" cy="4648200"/>
              <a:chOff x="912637" y="3680190"/>
              <a:chExt cx="8020696" cy="5733584"/>
            </a:xfrm>
          </p:grpSpPr>
          <p:pic>
            <p:nvPicPr>
              <p:cNvPr id="60" name="Object 8">
                <a:extLst>
                  <a:ext uri="{FF2B5EF4-FFF2-40B4-BE49-F238E27FC236}">
                    <a16:creationId xmlns:a16="http://schemas.microsoft.com/office/drawing/2014/main" id="{03210D30-C6BA-43F6-815A-2597240DF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2637" y="3680190"/>
                <a:ext cx="8020696" cy="5733584"/>
              </a:xfrm>
              <a:prstGeom prst="rect">
                <a:avLst/>
              </a:prstGeom>
            </p:spPr>
          </p:pic>
        </p:grpSp>
        <p:grpSp>
          <p:nvGrpSpPr>
            <p:cNvPr id="58" name="그룹 1009">
              <a:extLst>
                <a:ext uri="{FF2B5EF4-FFF2-40B4-BE49-F238E27FC236}">
                  <a16:creationId xmlns:a16="http://schemas.microsoft.com/office/drawing/2014/main" id="{6CAC38AA-3E32-4A10-99A4-110D1EC3A3C1}"/>
                </a:ext>
              </a:extLst>
            </p:cNvPr>
            <p:cNvGrpSpPr/>
            <p:nvPr/>
          </p:nvGrpSpPr>
          <p:grpSpPr>
            <a:xfrm>
              <a:off x="2057526" y="5400849"/>
              <a:ext cx="992109" cy="210637"/>
              <a:chOff x="4426931" y="5304762"/>
              <a:chExt cx="992109" cy="210637"/>
            </a:xfrm>
          </p:grpSpPr>
          <p:pic>
            <p:nvPicPr>
              <p:cNvPr id="59" name="Object 29">
                <a:extLst>
                  <a:ext uri="{FF2B5EF4-FFF2-40B4-BE49-F238E27FC236}">
                    <a16:creationId xmlns:a16="http://schemas.microsoft.com/office/drawing/2014/main" id="{4606A955-702B-4F16-A389-16179B968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26931" y="5304762"/>
                <a:ext cx="992109" cy="210637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5A94EFA-2122-4E65-8D1F-8B97FEEE0F84}"/>
              </a:ext>
            </a:extLst>
          </p:cNvPr>
          <p:cNvGrpSpPr/>
          <p:nvPr/>
        </p:nvGrpSpPr>
        <p:grpSpPr>
          <a:xfrm>
            <a:off x="9829800" y="5896338"/>
            <a:ext cx="3735563" cy="3971562"/>
            <a:chOff x="685800" y="5143500"/>
            <a:chExt cx="3735563" cy="4648200"/>
          </a:xfrm>
        </p:grpSpPr>
        <p:grpSp>
          <p:nvGrpSpPr>
            <p:cNvPr id="62" name="그룹 1003">
              <a:extLst>
                <a:ext uri="{FF2B5EF4-FFF2-40B4-BE49-F238E27FC236}">
                  <a16:creationId xmlns:a16="http://schemas.microsoft.com/office/drawing/2014/main" id="{58AD6765-34F6-4CC4-96B4-F1A5F3BF7EB9}"/>
                </a:ext>
              </a:extLst>
            </p:cNvPr>
            <p:cNvGrpSpPr/>
            <p:nvPr/>
          </p:nvGrpSpPr>
          <p:grpSpPr>
            <a:xfrm>
              <a:off x="685800" y="5143500"/>
              <a:ext cx="3735563" cy="4648200"/>
              <a:chOff x="912637" y="3680190"/>
              <a:chExt cx="8020696" cy="5733584"/>
            </a:xfrm>
          </p:grpSpPr>
          <p:pic>
            <p:nvPicPr>
              <p:cNvPr id="65" name="Object 8">
                <a:extLst>
                  <a:ext uri="{FF2B5EF4-FFF2-40B4-BE49-F238E27FC236}">
                    <a16:creationId xmlns:a16="http://schemas.microsoft.com/office/drawing/2014/main" id="{8CC8899C-97A8-45B2-B6B6-64ED0709D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2637" y="3680190"/>
                <a:ext cx="8020696" cy="5733584"/>
              </a:xfrm>
              <a:prstGeom prst="rect">
                <a:avLst/>
              </a:prstGeom>
            </p:spPr>
          </p:pic>
        </p:grpSp>
        <p:grpSp>
          <p:nvGrpSpPr>
            <p:cNvPr id="63" name="그룹 1009">
              <a:extLst>
                <a:ext uri="{FF2B5EF4-FFF2-40B4-BE49-F238E27FC236}">
                  <a16:creationId xmlns:a16="http://schemas.microsoft.com/office/drawing/2014/main" id="{1850B301-8F91-440C-B8EF-ABA4412AA2B7}"/>
                </a:ext>
              </a:extLst>
            </p:cNvPr>
            <p:cNvGrpSpPr/>
            <p:nvPr/>
          </p:nvGrpSpPr>
          <p:grpSpPr>
            <a:xfrm>
              <a:off x="2057526" y="5400849"/>
              <a:ext cx="992109" cy="210637"/>
              <a:chOff x="4426931" y="5304762"/>
              <a:chExt cx="992109" cy="210637"/>
            </a:xfrm>
          </p:grpSpPr>
          <p:pic>
            <p:nvPicPr>
              <p:cNvPr id="64" name="Object 29">
                <a:extLst>
                  <a:ext uri="{FF2B5EF4-FFF2-40B4-BE49-F238E27FC236}">
                    <a16:creationId xmlns:a16="http://schemas.microsoft.com/office/drawing/2014/main" id="{6A8D019D-3EAD-42CF-BA28-9532AECE8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26931" y="5304762"/>
                <a:ext cx="992109" cy="210637"/>
              </a:xfrm>
              <a:prstGeom prst="rect">
                <a:avLst/>
              </a:prstGeom>
            </p:spPr>
          </p:pic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588F3FB-8969-46CA-BB06-C39C5A6CD7B8}"/>
              </a:ext>
            </a:extLst>
          </p:cNvPr>
          <p:cNvGrpSpPr/>
          <p:nvPr/>
        </p:nvGrpSpPr>
        <p:grpSpPr>
          <a:xfrm>
            <a:off x="14322643" y="5896338"/>
            <a:ext cx="3735563" cy="3971562"/>
            <a:chOff x="685800" y="5143500"/>
            <a:chExt cx="3735563" cy="4648200"/>
          </a:xfrm>
        </p:grpSpPr>
        <p:grpSp>
          <p:nvGrpSpPr>
            <p:cNvPr id="67" name="그룹 1003">
              <a:extLst>
                <a:ext uri="{FF2B5EF4-FFF2-40B4-BE49-F238E27FC236}">
                  <a16:creationId xmlns:a16="http://schemas.microsoft.com/office/drawing/2014/main" id="{1E3841A7-42E0-4B97-9062-684CF1DFDA76}"/>
                </a:ext>
              </a:extLst>
            </p:cNvPr>
            <p:cNvGrpSpPr/>
            <p:nvPr/>
          </p:nvGrpSpPr>
          <p:grpSpPr>
            <a:xfrm>
              <a:off x="685800" y="5143500"/>
              <a:ext cx="3735563" cy="4648200"/>
              <a:chOff x="912637" y="3680190"/>
              <a:chExt cx="8020696" cy="5733584"/>
            </a:xfrm>
          </p:grpSpPr>
          <p:pic>
            <p:nvPicPr>
              <p:cNvPr id="70" name="Object 8">
                <a:extLst>
                  <a:ext uri="{FF2B5EF4-FFF2-40B4-BE49-F238E27FC236}">
                    <a16:creationId xmlns:a16="http://schemas.microsoft.com/office/drawing/2014/main" id="{C296EB75-DB39-4346-BE45-66E951763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2637" y="3680190"/>
                <a:ext cx="8020696" cy="5733584"/>
              </a:xfrm>
              <a:prstGeom prst="rect">
                <a:avLst/>
              </a:prstGeom>
            </p:spPr>
          </p:pic>
        </p:grpSp>
        <p:grpSp>
          <p:nvGrpSpPr>
            <p:cNvPr id="68" name="그룹 1009">
              <a:extLst>
                <a:ext uri="{FF2B5EF4-FFF2-40B4-BE49-F238E27FC236}">
                  <a16:creationId xmlns:a16="http://schemas.microsoft.com/office/drawing/2014/main" id="{1EA2BDD7-6A47-4632-AE5C-1B3410F13309}"/>
                </a:ext>
              </a:extLst>
            </p:cNvPr>
            <p:cNvGrpSpPr/>
            <p:nvPr/>
          </p:nvGrpSpPr>
          <p:grpSpPr>
            <a:xfrm>
              <a:off x="2057526" y="5400849"/>
              <a:ext cx="992109" cy="210637"/>
              <a:chOff x="4426931" y="5304762"/>
              <a:chExt cx="992109" cy="210637"/>
            </a:xfrm>
          </p:grpSpPr>
          <p:pic>
            <p:nvPicPr>
              <p:cNvPr id="69" name="Object 29">
                <a:extLst>
                  <a:ext uri="{FF2B5EF4-FFF2-40B4-BE49-F238E27FC236}">
                    <a16:creationId xmlns:a16="http://schemas.microsoft.com/office/drawing/2014/main" id="{B4F5471A-D745-4E75-97F3-504F47D8C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26931" y="5304762"/>
                <a:ext cx="992109" cy="210637"/>
              </a:xfrm>
              <a:prstGeom prst="rect">
                <a:avLst/>
              </a:prstGeom>
            </p:spPr>
          </p:pic>
        </p:grp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773EC62-ABB6-45D1-8CB7-F69B2DCE4B95}"/>
              </a:ext>
            </a:extLst>
          </p:cNvPr>
          <p:cNvSpPr/>
          <p:nvPr/>
        </p:nvSpPr>
        <p:spPr>
          <a:xfrm>
            <a:off x="1044387" y="3009900"/>
            <a:ext cx="2918013" cy="1848326"/>
          </a:xfrm>
          <a:prstGeom prst="roundRect">
            <a:avLst/>
          </a:prstGeom>
          <a:solidFill>
            <a:srgbClr val="2C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EB09143-8054-4049-B9E7-0EB8265AEFAC}"/>
              </a:ext>
            </a:extLst>
          </p:cNvPr>
          <p:cNvSpPr/>
          <p:nvPr/>
        </p:nvSpPr>
        <p:spPr>
          <a:xfrm>
            <a:off x="5524373" y="3009900"/>
            <a:ext cx="2918013" cy="1848326"/>
          </a:xfrm>
          <a:prstGeom prst="roundRect">
            <a:avLst/>
          </a:prstGeom>
          <a:solidFill>
            <a:srgbClr val="2C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40555066-94B2-4433-847E-D9BDEF3D2420}"/>
              </a:ext>
            </a:extLst>
          </p:cNvPr>
          <p:cNvSpPr/>
          <p:nvPr/>
        </p:nvSpPr>
        <p:spPr>
          <a:xfrm>
            <a:off x="10238573" y="3009900"/>
            <a:ext cx="2918013" cy="1848326"/>
          </a:xfrm>
          <a:prstGeom prst="roundRect">
            <a:avLst/>
          </a:prstGeom>
          <a:solidFill>
            <a:srgbClr val="2C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999CD0-E0BD-4FE5-860A-236033E26F8A}"/>
              </a:ext>
            </a:extLst>
          </p:cNvPr>
          <p:cNvSpPr/>
          <p:nvPr/>
        </p:nvSpPr>
        <p:spPr>
          <a:xfrm>
            <a:off x="14627987" y="3009900"/>
            <a:ext cx="2918013" cy="1848326"/>
          </a:xfrm>
          <a:prstGeom prst="roundRect">
            <a:avLst/>
          </a:prstGeom>
          <a:solidFill>
            <a:srgbClr val="2C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4" descr="루피짤 - 스퀘어 카테고리">
            <a:extLst>
              <a:ext uri="{FF2B5EF4-FFF2-40B4-BE49-F238E27FC236}">
                <a16:creationId xmlns:a16="http://schemas.microsoft.com/office/drawing/2014/main" id="{ECFCF1C7-E641-412A-9060-57386E12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350" r="955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628" y="3298118"/>
            <a:ext cx="1492560" cy="12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깐깐징어 vs 징징이 | 하스스톤 인벤">
            <a:extLst>
              <a:ext uri="{FF2B5EF4-FFF2-40B4-BE49-F238E27FC236}">
                <a16:creationId xmlns:a16="http://schemas.microsoft.com/office/drawing/2014/main" id="{1ECC2A3C-BF0A-4D3F-88A7-67221CA2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8" b="100000" l="9524" r="89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852" y="3079697"/>
            <a:ext cx="1653454" cy="165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류(캡콤) - 나무위키">
            <a:extLst>
              <a:ext uri="{FF2B5EF4-FFF2-40B4-BE49-F238E27FC236}">
                <a16:creationId xmlns:a16="http://schemas.microsoft.com/office/drawing/2014/main" id="{26767539-0526-48C3-8D48-DC0E0CFE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107" b="91786" l="2190" r="95377">
                        <a14:foregroundMark x1="43600" y1="48202" x2="43600" y2="48202"/>
                        <a14:foregroundMark x1="58300" y1="41012" x2="58300" y2="41012"/>
                        <a14:foregroundMark x1="31900" y1="50550" x2="31900" y2="50550"/>
                        <a14:foregroundMark x1="76399" y1="39464" x2="76399" y2="39464"/>
                        <a14:foregroundMark x1="63504" y1="37321" x2="67153" y2="39464"/>
                        <a14:foregroundMark x1="48418" y1="43929" x2="38686" y2="51964"/>
                        <a14:foregroundMark x1="80049" y1="40536" x2="88078" y2="49107"/>
                        <a14:foregroundMark x1="61800" y1="40714" x2="73479" y2="39107"/>
                        <a14:foregroundMark x1="70560" y1="78214" x2="33820" y2="82321"/>
                        <a14:foregroundMark x1="72263" y1="75893" x2="78102" y2="82679"/>
                        <a14:foregroundMark x1="83698" y1="71607" x2="71290" y2="80179"/>
                        <a14:foregroundMark x1="51582" y1="81786" x2="78345" y2="91786"/>
                        <a14:foregroundMark x1="58151" y1="24464" x2="62044" y2="31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07"/>
          <a:stretch/>
        </p:blipFill>
        <p:spPr bwMode="auto">
          <a:xfrm>
            <a:off x="15252126" y="2966123"/>
            <a:ext cx="1664274" cy="18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0E32CB-0F4C-4D0E-8997-0A9A4E45F321}"/>
              </a:ext>
            </a:extLst>
          </p:cNvPr>
          <p:cNvGrpSpPr/>
          <p:nvPr/>
        </p:nvGrpSpPr>
        <p:grpSpPr>
          <a:xfrm>
            <a:off x="1704759" y="3109776"/>
            <a:ext cx="1597268" cy="1661159"/>
            <a:chOff x="2990311" y="3197067"/>
            <a:chExt cx="4286250" cy="4457700"/>
          </a:xfrm>
        </p:grpSpPr>
        <p:pic>
          <p:nvPicPr>
            <p:cNvPr id="5124" name="Picture 4" descr="화난 표정 흰둥이 컬러 고슴도치 (감정 · 기분 · 사육 · 제스처 네비 소개) - 스톡일러스트 [69848645] - PIXTA">
              <a:extLst>
                <a:ext uri="{FF2B5EF4-FFF2-40B4-BE49-F238E27FC236}">
                  <a16:creationId xmlns:a16="http://schemas.microsoft.com/office/drawing/2014/main" id="{9010C9B3-6F25-41F5-82B7-4764BB0D1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7009" l="0" r="988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311" y="3197067"/>
              <a:ext cx="4286250" cy="445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FA71C3-AECB-4A99-96C7-AA021A2115D5}"/>
                </a:ext>
              </a:extLst>
            </p:cNvPr>
            <p:cNvSpPr/>
            <p:nvPr/>
          </p:nvSpPr>
          <p:spPr>
            <a:xfrm>
              <a:off x="4191148" y="5250073"/>
              <a:ext cx="1828652" cy="336737"/>
            </a:xfrm>
            <a:prstGeom prst="rect">
              <a:avLst/>
            </a:prstGeom>
            <a:solidFill>
              <a:srgbClr val="FEF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2AE851E-3822-43CD-9630-47D716494F5F}"/>
              </a:ext>
            </a:extLst>
          </p:cNvPr>
          <p:cNvSpPr txBox="1"/>
          <p:nvPr/>
        </p:nvSpPr>
        <p:spPr>
          <a:xfrm>
            <a:off x="1451631" y="4907440"/>
            <a:ext cx="2123488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궁서" panose="02030600000101010101" pitchFamily="18" charset="-127"/>
                <a:ea typeface="궁서" panose="02030600000101010101" pitchFamily="18" charset="-127"/>
              </a:rPr>
              <a:t>류제우</a:t>
            </a:r>
            <a:endParaRPr lang="en-US" altLang="ko-KR" sz="36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AD9B96-CE1F-4A68-83E8-20CE272D4FF7}"/>
              </a:ext>
            </a:extLst>
          </p:cNvPr>
          <p:cNvSpPr txBox="1"/>
          <p:nvPr/>
        </p:nvSpPr>
        <p:spPr>
          <a:xfrm>
            <a:off x="5921635" y="4907440"/>
            <a:ext cx="2123488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궁서" panose="02030600000101010101" pitchFamily="18" charset="-127"/>
                <a:ea typeface="궁서" panose="02030600000101010101" pitchFamily="18" charset="-127"/>
              </a:rPr>
              <a:t>이지혜</a:t>
            </a:r>
            <a:endParaRPr lang="en-US" altLang="ko-KR" sz="36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3BEADE-9100-484C-B6AD-3C20014B1BF8}"/>
              </a:ext>
            </a:extLst>
          </p:cNvPr>
          <p:cNvSpPr txBox="1"/>
          <p:nvPr/>
        </p:nvSpPr>
        <p:spPr>
          <a:xfrm>
            <a:off x="10629975" y="4907440"/>
            <a:ext cx="2123488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궁서" panose="02030600000101010101" pitchFamily="18" charset="-127"/>
                <a:ea typeface="궁서" panose="02030600000101010101" pitchFamily="18" charset="-127"/>
              </a:rPr>
              <a:t>김원중</a:t>
            </a:r>
            <a:endParaRPr lang="en-US" altLang="ko-KR" sz="36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E0D0D1-1A63-4D02-AA72-A5EE5AA1BC8A}"/>
              </a:ext>
            </a:extLst>
          </p:cNvPr>
          <p:cNvSpPr txBox="1"/>
          <p:nvPr/>
        </p:nvSpPr>
        <p:spPr>
          <a:xfrm>
            <a:off x="15072258" y="4907440"/>
            <a:ext cx="2123488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궁서" panose="02030600000101010101" pitchFamily="18" charset="-127"/>
                <a:ea typeface="궁서" panose="02030600000101010101" pitchFamily="18" charset="-127"/>
              </a:rPr>
              <a:t>유일심</a:t>
            </a:r>
            <a:endParaRPr lang="en-US" altLang="ko-KR" sz="36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5F0518D-AEA3-45A7-8BE1-D8D2CE15EE3D}"/>
              </a:ext>
            </a:extLst>
          </p:cNvPr>
          <p:cNvSpPr txBox="1"/>
          <p:nvPr/>
        </p:nvSpPr>
        <p:spPr>
          <a:xfrm>
            <a:off x="5221405" y="6341504"/>
            <a:ext cx="3658740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가격정보크롤링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이미지전처리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Adobe Heiti Std R" panose="020B0400000000000000" pitchFamily="34" charset="-128"/>
                <a:cs typeface="Arial" panose="020B0604020202020204" pitchFamily="34" charset="0"/>
              </a:rPr>
              <a:t>Data Augmentation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Adobe Heiti Std R" panose="020B0400000000000000" pitchFamily="34" charset="-128"/>
                <a:cs typeface="Arial" panose="020B0604020202020204" pitchFamily="34" charset="0"/>
              </a:rPr>
              <a:t>CNN,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Adobe Heiti Std R" panose="020B0400000000000000" pitchFamily="34" charset="-128"/>
                <a:cs typeface="Arial" panose="020B0604020202020204" pitchFamily="34" charset="0"/>
              </a:rPr>
              <a:t>Transfer model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구현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2AE01DF-D0D2-49D0-9487-09D31DC8E268}"/>
              </a:ext>
            </a:extLst>
          </p:cNvPr>
          <p:cNvSpPr txBox="1"/>
          <p:nvPr/>
        </p:nvSpPr>
        <p:spPr>
          <a:xfrm>
            <a:off x="10217331" y="6341504"/>
            <a:ext cx="2929734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이미지크롤링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이미지전처리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Adobe Heiti Std R" panose="020B0400000000000000" pitchFamily="34" charset="-128"/>
                <a:cs typeface="Arial" panose="020B0604020202020204" pitchFamily="34" charset="0"/>
              </a:rPr>
              <a:t>Transfer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Adobe Heiti Std R" panose="020B0400000000000000" pitchFamily="34" charset="-128"/>
                <a:cs typeface="Arial" panose="020B0604020202020204" pitchFamily="34" charset="0"/>
              </a:rPr>
              <a:t>model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조사 및 구현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7DF1904-A237-423A-8AB0-CCA031BB7D92}"/>
              </a:ext>
            </a:extLst>
          </p:cNvPr>
          <p:cNvSpPr txBox="1"/>
          <p:nvPr/>
        </p:nvSpPr>
        <p:spPr>
          <a:xfrm>
            <a:off x="14287028" y="6286500"/>
            <a:ext cx="3702506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상품정보크롤링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이미지전처리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Adobe Heiti Std R" panose="020B0400000000000000" pitchFamily="34" charset="-128"/>
                <a:cs typeface="Arial" panose="020B0604020202020204" pitchFamily="34" charset="0"/>
              </a:rPr>
              <a:t>Transfer model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조사 및 구현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774011-CEBC-47AA-ACA6-2CC7846C0E53}"/>
              </a:ext>
            </a:extLst>
          </p:cNvPr>
          <p:cNvSpPr txBox="1"/>
          <p:nvPr/>
        </p:nvSpPr>
        <p:spPr>
          <a:xfrm>
            <a:off x="816924" y="6341504"/>
            <a:ext cx="3372938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이미지크롤링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이미지데이터관리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Adobe Heiti Std R" panose="020B0400000000000000" pitchFamily="34" charset="-128"/>
                <a:cs typeface="Arial" panose="020B0604020202020204" pitchFamily="34" charset="0"/>
              </a:rPr>
              <a:t>Few shot learning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Adobe Heiti Std R" panose="020B0400000000000000" pitchFamily="34" charset="-128"/>
                <a:cs typeface="Arial" panose="020B0604020202020204" pitchFamily="34" charset="0"/>
              </a:rPr>
              <a:t>OpenCV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기반 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실시간 데모구현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00520" y="2104214"/>
            <a:ext cx="6084673" cy="6077286"/>
            <a:chOff x="6100520" y="2104214"/>
            <a:chExt cx="6084673" cy="6077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0520" y="2104214"/>
              <a:ext cx="6084673" cy="6077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7966" y="4303773"/>
            <a:ext cx="67297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진행과정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845317" y="2710000"/>
            <a:ext cx="595080" cy="1200329"/>
            <a:chOff x="8845317" y="2710000"/>
            <a:chExt cx="595080" cy="12003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8607" y="2751494"/>
              <a:ext cx="508499" cy="1108223"/>
              <a:chOff x="8888607" y="2751494"/>
              <a:chExt cx="508499" cy="11082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8607" y="2751494"/>
                <a:ext cx="508499" cy="110822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8845317" y="2710000"/>
              <a:ext cx="595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제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3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장</a:t>
              </a:r>
              <a:endParaRPr 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4538638" y="4671162"/>
            <a:ext cx="1998710" cy="471696"/>
            <a:chOff x="4538638" y="4671162"/>
            <a:chExt cx="1998710" cy="471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8638" y="4671162"/>
              <a:ext cx="1998710" cy="471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2578" y="6768396"/>
            <a:ext cx="2465661" cy="581896"/>
            <a:chOff x="12102578" y="6768396"/>
            <a:chExt cx="2465661" cy="581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578" y="6768396"/>
              <a:ext cx="2465661" cy="581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3997" y="3305606"/>
            <a:ext cx="2299272" cy="658006"/>
            <a:chOff x="3123997" y="3305606"/>
            <a:chExt cx="2299272" cy="6580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997" y="3305606"/>
              <a:ext cx="2299272" cy="658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21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데이터 소스 및 적용기술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27F82-0D87-4F1F-8076-35E42BA886CD}"/>
              </a:ext>
            </a:extLst>
          </p:cNvPr>
          <p:cNvSpPr/>
          <p:nvPr/>
        </p:nvSpPr>
        <p:spPr>
          <a:xfrm>
            <a:off x="6861852" y="4526903"/>
            <a:ext cx="4466909" cy="4984678"/>
          </a:xfrm>
          <a:prstGeom prst="rect">
            <a:avLst/>
          </a:prstGeom>
          <a:solidFill>
            <a:schemeClr val="bg1"/>
          </a:solidFill>
          <a:ln w="76200">
            <a:solidFill>
              <a:srgbClr val="2C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Python으로 웹 스크레이퍼를 구축하는 데 필요한 유일한 단계별 가이드">
            <a:extLst>
              <a:ext uri="{FF2B5EF4-FFF2-40B4-BE49-F238E27FC236}">
                <a16:creationId xmlns:a16="http://schemas.microsoft.com/office/drawing/2014/main" id="{AC636720-916E-4743-8F92-B6CE7EF2E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79" b="94064" l="20512" r="36233">
                        <a14:foregroundMark x1="23481" y1="87234" x2="23481" y2="87234"/>
                        <a14:foregroundMark x1="24586" y1="88298" x2="24586" y2="88298"/>
                        <a14:foregroundMark x1="27348" y1="89007" x2="27348" y2="89007"/>
                        <a14:foregroundMark x1="29282" y1="88652" x2="29282" y2="88652"/>
                        <a14:backgroundMark x1="25691" y1="70922" x2="25691" y2="70922"/>
                        <a14:backgroundMark x1="29972" y1="73759" x2="29972" y2="73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40643" r="61802"/>
          <a:stretch/>
        </p:blipFill>
        <p:spPr bwMode="auto">
          <a:xfrm>
            <a:off x="7029770" y="5629644"/>
            <a:ext cx="1618347" cy="19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ython으로 웹 스크레이퍼를 구축하는 데 필요한 유일한 단계별 가이드">
            <a:extLst>
              <a:ext uri="{FF2B5EF4-FFF2-40B4-BE49-F238E27FC236}">
                <a16:creationId xmlns:a16="http://schemas.microsoft.com/office/drawing/2014/main" id="{ED207D2B-1421-4053-AB77-927E45F9D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5" b="27305" l="35221" r="66989">
                        <a14:foregroundMark x1="37017" y1="14184" x2="37017" y2="14184"/>
                        <a14:foregroundMark x1="42127" y1="14539" x2="42127" y2="14539"/>
                        <a14:foregroundMark x1="44337" y1="15603" x2="44337" y2="15603"/>
                        <a14:foregroundMark x1="47238" y1="16667" x2="47238" y2="16667"/>
                        <a14:foregroundMark x1="48895" y1="12411" x2="48895" y2="12411"/>
                        <a14:foregroundMark x1="50276" y1="14184" x2="50276" y2="14184"/>
                        <a14:foregroundMark x1="50276" y1="10638" x2="50276" y2="10638"/>
                        <a14:foregroundMark x1="51657" y1="12411" x2="51657" y2="12411"/>
                        <a14:foregroundMark x1="53453" y1="15603" x2="53453" y2="15603"/>
                        <a14:foregroundMark x1="56215" y1="14184" x2="56215" y2="14184"/>
                        <a14:foregroundMark x1="60635" y1="13830" x2="60635" y2="13830"/>
                        <a14:foregroundMark x1="62293" y1="17730" x2="62293" y2="17730"/>
                        <a14:foregroundMark x1="64641" y1="17376" x2="64641" y2="17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28" r="31952" b="69813"/>
          <a:stretch/>
        </p:blipFill>
        <p:spPr bwMode="auto">
          <a:xfrm>
            <a:off x="7701604" y="7859811"/>
            <a:ext cx="2366299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WorkingWithPython - Page 2 of 2 - 파이썬 실무">
            <a:extLst>
              <a:ext uri="{FF2B5EF4-FFF2-40B4-BE49-F238E27FC236}">
                <a16:creationId xmlns:a16="http://schemas.microsoft.com/office/drawing/2014/main" id="{3490970D-13C4-4CF8-A277-9561026F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78" y="5501456"/>
            <a:ext cx="2042892" cy="11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74FD869-7416-4075-A525-7FBE617CD26C}"/>
              </a:ext>
            </a:extLst>
          </p:cNvPr>
          <p:cNvSpPr/>
          <p:nvPr/>
        </p:nvSpPr>
        <p:spPr>
          <a:xfrm>
            <a:off x="1035371" y="4526903"/>
            <a:ext cx="4466909" cy="4984678"/>
          </a:xfrm>
          <a:prstGeom prst="rect">
            <a:avLst/>
          </a:prstGeom>
          <a:solidFill>
            <a:schemeClr val="bg1"/>
          </a:solidFill>
          <a:ln w="76200">
            <a:solidFill>
              <a:srgbClr val="2C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9C9588-43DE-4522-9634-75364B4DBB05}"/>
              </a:ext>
            </a:extLst>
          </p:cNvPr>
          <p:cNvSpPr/>
          <p:nvPr/>
        </p:nvSpPr>
        <p:spPr>
          <a:xfrm>
            <a:off x="12994942" y="4526903"/>
            <a:ext cx="4466909" cy="4984678"/>
          </a:xfrm>
          <a:prstGeom prst="rect">
            <a:avLst/>
          </a:prstGeom>
          <a:solidFill>
            <a:schemeClr val="bg1"/>
          </a:solidFill>
          <a:ln w="76200">
            <a:solidFill>
              <a:srgbClr val="2C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754C33-C486-47DD-B4DE-BFD365A6F448}"/>
              </a:ext>
            </a:extLst>
          </p:cNvPr>
          <p:cNvSpPr txBox="1"/>
          <p:nvPr/>
        </p:nvSpPr>
        <p:spPr>
          <a:xfrm>
            <a:off x="7342236" y="3447303"/>
            <a:ext cx="3506139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데이터 확보</a:t>
            </a:r>
            <a:endParaRPr lang="en-US" altLang="ko-KR" sz="28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601455-511F-40FA-B9AE-EC3185870030}"/>
              </a:ext>
            </a:extLst>
          </p:cNvPr>
          <p:cNvSpPr txBox="1"/>
          <p:nvPr/>
        </p:nvSpPr>
        <p:spPr>
          <a:xfrm>
            <a:off x="1389899" y="3483903"/>
            <a:ext cx="3506139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개발환경 </a:t>
            </a:r>
            <a:endParaRPr lang="en-US" altLang="ko-KR" sz="28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72F6D0-5DC3-4086-AFBC-8D835BEE1555}"/>
              </a:ext>
            </a:extLst>
          </p:cNvPr>
          <p:cNvSpPr txBox="1"/>
          <p:nvPr/>
        </p:nvSpPr>
        <p:spPr>
          <a:xfrm>
            <a:off x="12862325" y="3442786"/>
            <a:ext cx="4732141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데이터 예측</a:t>
            </a:r>
            <a:r>
              <a:rPr lang="en-US" altLang="ko-KR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및 결과도출</a:t>
            </a:r>
            <a:endParaRPr lang="en-US" altLang="ko-KR" sz="28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3C9F9-4CFE-4491-9715-774694429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1475" y="4631774"/>
            <a:ext cx="3028950" cy="1514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9AF09E-EAE6-4C37-B808-37F4F8EAE9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92500" y="5691406"/>
            <a:ext cx="3283376" cy="16416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1A0684-9236-4C98-AF72-3BFCF07C17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664" t="19464" r="21664" b="17528"/>
          <a:stretch/>
        </p:blipFill>
        <p:spPr>
          <a:xfrm>
            <a:off x="13161475" y="6946866"/>
            <a:ext cx="3283376" cy="1184858"/>
          </a:xfrm>
          <a:prstGeom prst="rect">
            <a:avLst/>
          </a:prstGeom>
        </p:spPr>
      </p:pic>
      <p:pic>
        <p:nvPicPr>
          <p:cNvPr id="59" name="Picture 8" descr="Project Jupyter | Home">
            <a:extLst>
              <a:ext uri="{FF2B5EF4-FFF2-40B4-BE49-F238E27FC236}">
                <a16:creationId xmlns:a16="http://schemas.microsoft.com/office/drawing/2014/main" id="{A91D8BA5-15D6-4B8F-B1F3-7C93B1ED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56" y="6868363"/>
            <a:ext cx="2707320" cy="1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0" descr="윈도우10에 파이썬 2.7 설치하기 — The S/W Developer">
            <a:extLst>
              <a:ext uri="{FF2B5EF4-FFF2-40B4-BE49-F238E27FC236}">
                <a16:creationId xmlns:a16="http://schemas.microsoft.com/office/drawing/2014/main" id="{794E275E-3F26-4E02-8AF0-B96FE7061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1600" y1="33871" x2="51600" y2="33871"/>
                        <a14:foregroundMark x1="54122" y1="35887" x2="54122" y2="35887"/>
                        <a14:foregroundMark x1="60912" y1="29839" x2="60912" y2="29839"/>
                        <a14:foregroundMark x1="64791" y1="29435" x2="64791" y2="29435"/>
                        <a14:foregroundMark x1="70805" y1="35484" x2="70805" y2="35484"/>
                        <a14:foregroundMark x1="77304" y1="32863" x2="77304" y2="32863"/>
                        <a14:foregroundMark x1="47236" y1="53831" x2="47236" y2="53831"/>
                        <a14:foregroundMark x1="51115" y1="57460" x2="51115" y2="57460"/>
                        <a14:foregroundMark x1="50824" y1="60887" x2="50824" y2="60887"/>
                        <a14:foregroundMark x1="55286" y1="60081" x2="55286" y2="60081"/>
                        <a14:foregroundMark x1="56547" y1="57661" x2="56547" y2="57661"/>
                        <a14:foregroundMark x1="60039" y1="57056" x2="60039" y2="57056"/>
                        <a14:foregroundMark x1="63725" y1="58871" x2="63725" y2="58871"/>
                        <a14:foregroundMark x1="65276" y1="56855" x2="65276" y2="56855"/>
                        <a14:foregroundMark x1="70417" y1="57460" x2="70417" y2="57460"/>
                        <a14:foregroundMark x1="75170" y1="57258" x2="75170" y2="57258"/>
                        <a14:foregroundMark x1="75170" y1="54032" x2="75170" y2="54032"/>
                        <a14:foregroundMark x1="77013" y1="57460" x2="77013" y2="57460"/>
                        <a14:foregroundMark x1="80601" y1="56855" x2="80601" y2="568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450" y="5280242"/>
            <a:ext cx="2954447" cy="1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머신러닝 Scikit-Learn 사용법 요약 - 아무튼 워라밸">
            <a:extLst>
              <a:ext uri="{FF2B5EF4-FFF2-40B4-BE49-F238E27FC236}">
                <a16:creationId xmlns:a16="http://schemas.microsoft.com/office/drawing/2014/main" id="{845FEFD1-2799-4218-A310-A5ECB758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3000" y1="59750" x2="33000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826" y="7053580"/>
            <a:ext cx="4285974" cy="285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순서도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6D13ED1-C13C-456C-AB52-A3BAB5CF6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994730"/>
              </p:ext>
            </p:extLst>
          </p:nvPr>
        </p:nvGraphicFramePr>
        <p:xfrm>
          <a:off x="685800" y="2375189"/>
          <a:ext cx="16078200" cy="673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253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1390205" y="4328629"/>
            <a:ext cx="14230795" cy="193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더술닷컴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en-US" altLang="ko-KR" sz="2800" dirty="0">
                <a:solidFill>
                  <a:srgbClr val="202124"/>
                </a:solidFill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https://thesool.com</a:t>
            </a:r>
            <a:r>
              <a:rPr lang="en-US" altLang="ko-KR" sz="2800" dirty="0">
                <a:solidFill>
                  <a:srgbClr val="202124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을 통해 </a:t>
            </a: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종류 및 상품정보 </a:t>
            </a:r>
            <a:r>
              <a:rPr lang="en-US" altLang="ko-KR" sz="2800" dirty="0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Crawling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구글 및 네이버 이미지를 이용해서 </a:t>
            </a: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이미지 </a:t>
            </a:r>
            <a:r>
              <a:rPr lang="en-US" altLang="ko-KR" sz="2800" dirty="0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Crawling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네이버 지식백과를 통해 </a:t>
            </a: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가격정보 </a:t>
            </a:r>
            <a:r>
              <a:rPr lang="en-US" altLang="ko-KR" sz="2800" dirty="0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Crawling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710748" y="3098492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 데이터 수집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1026" name="Picture 2" descr="더술닷컴">
            <a:extLst>
              <a:ext uri="{FF2B5EF4-FFF2-40B4-BE49-F238E27FC236}">
                <a16:creationId xmlns:a16="http://schemas.microsoft.com/office/drawing/2014/main" id="{09EF0B01-1686-4A06-B2EB-DDFE4E7A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7" y="7164698"/>
            <a:ext cx="3728412" cy="193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, 블록체인ㆍ가상자산 사업 확장 나선다 - CoinDesk Korea 신뢰 그 이상의 가치">
            <a:extLst>
              <a:ext uri="{FF2B5EF4-FFF2-40B4-BE49-F238E27FC236}">
                <a16:creationId xmlns:a16="http://schemas.microsoft.com/office/drawing/2014/main" id="{DF572358-93BD-4DD7-A390-A7959401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079027"/>
            <a:ext cx="4458508" cy="445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네이버 고객센터">
            <a:extLst>
              <a:ext uri="{FF2B5EF4-FFF2-40B4-BE49-F238E27FC236}">
                <a16:creationId xmlns:a16="http://schemas.microsoft.com/office/drawing/2014/main" id="{BBFA6E22-C622-4BE0-A6CE-F5A48395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6381547"/>
            <a:ext cx="3601703" cy="360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0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674230" y="3805963"/>
            <a:ext cx="1464197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706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가지 중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564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가지의 종류를 선정 및 </a:t>
            </a: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전처리</a:t>
            </a:r>
            <a:endParaRPr lang="en-US" altLang="ko-KR" sz="1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Albumentations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 library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을 이용해서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Image Data Augmentation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를 진행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Padding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적용해서 정사각형태로 변형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이미지 선정 및 </a:t>
            </a: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전처리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A6A9C-87BF-4AA1-8CAE-C5104084F2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8"/>
          <a:stretch/>
        </p:blipFill>
        <p:spPr>
          <a:xfrm>
            <a:off x="1905000" y="5723134"/>
            <a:ext cx="4800007" cy="4449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F79CEA-F693-4C4B-8B69-907C3F94BA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28" y="6642894"/>
            <a:ext cx="2362200" cy="2362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9C596-9E13-4AF4-AFBA-37A2DFA6B5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154" y="6679363"/>
            <a:ext cx="2325731" cy="2325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C8C951-5B34-4213-BAB7-A6D7402B6A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841" y="6643538"/>
            <a:ext cx="2361556" cy="2361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CA8EFB10-26C7-4008-AE3B-4C0A3512F550}"/>
              </a:ext>
            </a:extLst>
          </p:cNvPr>
          <p:cNvSpPr/>
          <p:nvPr/>
        </p:nvSpPr>
        <p:spPr>
          <a:xfrm>
            <a:off x="7789945" y="7056439"/>
            <a:ext cx="651953" cy="1066800"/>
          </a:xfrm>
          <a:prstGeom prst="chevron">
            <a:avLst/>
          </a:prstGeom>
          <a:solidFill>
            <a:srgbClr val="ECC4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3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Few shot Model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ECEF2F9-CED3-465B-A772-6D3BD125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614" y="6810946"/>
            <a:ext cx="6468264" cy="29641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304A887-723F-45AF-A94F-5F1E28BD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298" y="3372282"/>
            <a:ext cx="6475579" cy="30090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228E51-55A1-43A6-A063-E87B4EEF7803}"/>
              </a:ext>
            </a:extLst>
          </p:cNvPr>
          <p:cNvSpPr txBox="1"/>
          <p:nvPr/>
        </p:nvSpPr>
        <p:spPr>
          <a:xfrm>
            <a:off x="426394" y="4229100"/>
            <a:ext cx="10338566" cy="393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적은 수의 학습데이터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Few shot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만을 사용해 학습하는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머신러닝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 모델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궁서" panose="02030600000101010101" pitchFamily="18" charset="-127"/>
              <a:ea typeface="궁서" panose="0203060000010101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궁서" panose="02030600000101010101" pitchFamily="18" charset="-127"/>
              <a:ea typeface="궁서" panose="0203060000010101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일반적인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Supervised Learning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은 학습데이터를 통해 정답 클래스를 맞추지만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, Few shot Learning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은 학습하기 위한 클래스를 동일한 클래스와 다른 클래스를 각각 비교하여 특징 차이점을 학습</a:t>
            </a:r>
            <a:endParaRPr lang="en-US" altLang="ko-KR" sz="2400" dirty="0">
              <a:solidFill>
                <a:prstClr val="black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궁서" panose="02030600000101010101" pitchFamily="18" charset="-127"/>
              <a:ea typeface="궁서" panose="0203060000010101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클래스 개수가 적을 경우 성능이 준수하지만 클래스 개수가 많아질수록 성능이 급격하게 떨어지는 단점을 가지고 있음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궁서" panose="02030600000101010101" pitchFamily="18" charset="-127"/>
              <a:ea typeface="궁서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44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Few shot Model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0A58DF-3D2B-4CA3-97AB-0219C657C5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49" r="813"/>
          <a:stretch/>
        </p:blipFill>
        <p:spPr>
          <a:xfrm>
            <a:off x="9753601" y="4813150"/>
            <a:ext cx="7406656" cy="3969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6F5709-D31E-4562-B35D-327CFF51C044}"/>
              </a:ext>
            </a:extLst>
          </p:cNvPr>
          <p:cNvSpPr txBox="1"/>
          <p:nvPr/>
        </p:nvSpPr>
        <p:spPr>
          <a:xfrm>
            <a:off x="533400" y="3857889"/>
            <a:ext cx="8610600" cy="559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Siamese Network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는 대표적인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Few shot Learning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기법으로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동일한 특징추출 레이어를 통해 각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shot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의 특징을 추출하고 그 두 특징 데이터의 차를 구해 학습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궁서" panose="02030600000101010101" pitchFamily="18" charset="-127"/>
              <a:ea typeface="궁서" panose="0203060000010101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Keras</a:t>
            </a:r>
            <a:r>
              <a:rPr lang="ko-KR" altLang="en-US" sz="2400" dirty="0">
                <a:solidFill>
                  <a:prstClr val="black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를</a:t>
            </a:r>
            <a:r>
              <a:rPr lang="en-US" altLang="ko-KR" sz="2400" dirty="0">
                <a:solidFill>
                  <a:prstClr val="black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토대로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 전체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564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개의 클래스 중 랜덤하게 선택된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1~20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개의 클래스를 비교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분석하는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Few shot learning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모델 구현</a:t>
            </a:r>
            <a:endParaRPr lang="en-US" altLang="ko-KR" sz="2400" dirty="0">
              <a:solidFill>
                <a:prstClr val="black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궁서" panose="02030600000101010101" pitchFamily="18" charset="-127"/>
              <a:ea typeface="궁서" panose="02030600000101010101" pitchFamily="18" charset="-127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우측 결과와 같이 클래스가 </a:t>
            </a:r>
            <a:r>
              <a:rPr lang="ko-KR" altLang="en-US" sz="2400" dirty="0">
                <a:solidFill>
                  <a:prstClr val="black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많아질 수록 성능이 급격하게 하락하여 </a:t>
            </a:r>
            <a:r>
              <a:rPr lang="en-US" altLang="ko-KR" sz="2400" dirty="0">
                <a:solidFill>
                  <a:prstClr val="black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20</a:t>
            </a:r>
            <a:r>
              <a:rPr lang="ko-KR" altLang="en-US" sz="2400" dirty="0">
                <a:solidFill>
                  <a:prstClr val="black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개 이상의 클래스를 분석하는 것이 무의미 하다고 판단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궁서" panose="02030600000101010101" pitchFamily="18" charset="-127"/>
              <a:ea typeface="궁서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976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CNN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904D0-5C6B-435B-AFFB-92AE01AEC802}"/>
              </a:ext>
            </a:extLst>
          </p:cNvPr>
          <p:cNvSpPr txBox="1"/>
          <p:nvPr/>
        </p:nvSpPr>
        <p:spPr>
          <a:xfrm>
            <a:off x="9976150" y="3429879"/>
            <a:ext cx="6741625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Convolution layer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에서  이미지를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classification(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분류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)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하는데 필요한 특징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(feature)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정보들을 뽑는다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CB0990-94E8-46E0-8B09-DF899F8A74B5}"/>
              </a:ext>
            </a:extLst>
          </p:cNvPr>
          <p:cNvGrpSpPr/>
          <p:nvPr/>
        </p:nvGrpSpPr>
        <p:grpSpPr>
          <a:xfrm>
            <a:off x="762000" y="4152900"/>
            <a:ext cx="8267282" cy="4314625"/>
            <a:chOff x="230465" y="4679041"/>
            <a:chExt cx="9065936" cy="4731436"/>
          </a:xfrm>
        </p:grpSpPr>
        <p:pic>
          <p:nvPicPr>
            <p:cNvPr id="2050" name="Picture 2" descr="CNN의 구조">
              <a:extLst>
                <a:ext uri="{FF2B5EF4-FFF2-40B4-BE49-F238E27FC236}">
                  <a16:creationId xmlns:a16="http://schemas.microsoft.com/office/drawing/2014/main" id="{F14A731E-4FC9-4987-AD52-ACE08E77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5"/>
            <a:stretch/>
          </p:blipFill>
          <p:spPr bwMode="auto">
            <a:xfrm>
              <a:off x="230465" y="4679041"/>
              <a:ext cx="9065936" cy="473143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8C7DC6C-99A6-4E74-B952-C5D86476D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18" t="22305" r="22852" b="21311"/>
            <a:stretch/>
          </p:blipFill>
          <p:spPr>
            <a:xfrm>
              <a:off x="483204" y="7116099"/>
              <a:ext cx="1004248" cy="106175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E71B0E8-E7DE-4CEE-8B0E-7F7D4554423F}"/>
              </a:ext>
            </a:extLst>
          </p:cNvPr>
          <p:cNvSpPr txBox="1"/>
          <p:nvPr/>
        </p:nvSpPr>
        <p:spPr>
          <a:xfrm>
            <a:off x="9976150" y="5430360"/>
            <a:ext cx="8311850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CNN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은 이미지를 인식하기 위해 패턴을 찾는 데 유용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특징을 수동으로 추출할 필요가 없고 기존 네트워크를 바탕으로 새로운 인식 작업을 위해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CNN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을 </a:t>
            </a:r>
            <a:r>
              <a:rPr lang="ko-KR" altLang="en-US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재학습하여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사용하는 것이 가능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2769F0-3CEF-43A9-9987-1F0F73389223}"/>
              </a:ext>
            </a:extLst>
          </p:cNvPr>
          <p:cNvSpPr txBox="1"/>
          <p:nvPr/>
        </p:nvSpPr>
        <p:spPr>
          <a:xfrm>
            <a:off x="9976150" y="8099262"/>
            <a:ext cx="8311850" cy="11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Local information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은 좋지만 멀리 있는 픽셀들 간의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관계를 보려면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Layer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를 많이 쌓아야 한다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01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CNN Model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4113D9-6989-4D03-A674-C16F9D38BF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907"/>
          <a:stretch/>
        </p:blipFill>
        <p:spPr>
          <a:xfrm>
            <a:off x="8909052" y="3545166"/>
            <a:ext cx="3838575" cy="2333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DF72640-DEDA-40B9-B84C-663602C13C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865"/>
          <a:stretch/>
        </p:blipFill>
        <p:spPr>
          <a:xfrm>
            <a:off x="13297261" y="3545166"/>
            <a:ext cx="3838575" cy="23357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1A8EB4-5D83-4912-B0CA-B2767705029D}"/>
              </a:ext>
            </a:extLst>
          </p:cNvPr>
          <p:cNvSpPr txBox="1"/>
          <p:nvPr/>
        </p:nvSpPr>
        <p:spPr>
          <a:xfrm>
            <a:off x="9925248" y="2869467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511AF-FF52-4E17-B2F1-77A1F7F5A074}"/>
              </a:ext>
            </a:extLst>
          </p:cNvPr>
          <p:cNvSpPr txBox="1"/>
          <p:nvPr/>
        </p:nvSpPr>
        <p:spPr>
          <a:xfrm>
            <a:off x="14745061" y="2869467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loss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805D698-5BB1-48B2-BBA8-5018F9804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39" y="5229126"/>
            <a:ext cx="8192198" cy="3444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801CA6-86D1-4934-BDE9-936C8950C4DE}"/>
              </a:ext>
            </a:extLst>
          </p:cNvPr>
          <p:cNvSpPr txBox="1"/>
          <p:nvPr/>
        </p:nvSpPr>
        <p:spPr>
          <a:xfrm>
            <a:off x="8909052" y="6126343"/>
            <a:ext cx="8877344" cy="11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Convolution layer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와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Dense layer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를 이용하여 모델을 생성하고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Layer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개수 수정 및 최적화를 진행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B6188-97C7-4477-880A-6469EE995054}"/>
              </a:ext>
            </a:extLst>
          </p:cNvPr>
          <p:cNvSpPr txBox="1"/>
          <p:nvPr/>
        </p:nvSpPr>
        <p:spPr>
          <a:xfrm>
            <a:off x="533401" y="3790886"/>
            <a:ext cx="3810000" cy="655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CNN </a:t>
            </a:r>
            <a:r>
              <a:rPr lang="ko-KR" altLang="en-US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모델 생성</a:t>
            </a:r>
            <a:endParaRPr lang="en-US" altLang="ko-KR" sz="2800" dirty="0">
              <a:solidFill>
                <a:srgbClr val="D0901E"/>
              </a:solidFill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70BC80-9535-4FDB-999F-0CB158373EFD}"/>
              </a:ext>
            </a:extLst>
          </p:cNvPr>
          <p:cNvSpPr txBox="1"/>
          <p:nvPr/>
        </p:nvSpPr>
        <p:spPr>
          <a:xfrm>
            <a:off x="8909052" y="7420953"/>
            <a:ext cx="8877344" cy="11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564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개의 클래스로 학습을 했으나 학습이 진행되지 않아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73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개의 클래스로 축소하여 학습을 진행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BC5B16-1CF2-4E40-8E04-78F564991976}"/>
              </a:ext>
            </a:extLst>
          </p:cNvPr>
          <p:cNvSpPr txBox="1"/>
          <p:nvPr/>
        </p:nvSpPr>
        <p:spPr>
          <a:xfrm>
            <a:off x="8909052" y="8715564"/>
            <a:ext cx="8877344" cy="11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Epoch 20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미만으로는 학습이 되는 것으로 보이나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점점 학습이 되지 않는 것으로 보임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9C2CB7-18C4-4AB8-86D4-AC4616430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967" y="8689373"/>
            <a:ext cx="7654970" cy="1140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52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SunBatang Bold" pitchFamily="34" charset="0"/>
                <a:cs typeface="SunBatang Bold" pitchFamily="34" charset="0"/>
              </a:rPr>
              <a:t>목차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218272" y="2726620"/>
            <a:ext cx="18771471" cy="7890333"/>
            <a:chOff x="-218272" y="2726620"/>
            <a:chExt cx="18771471" cy="7890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8272" y="2726620"/>
              <a:ext cx="18771471" cy="7890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33400" y="6420528"/>
            <a:ext cx="19126200" cy="46138"/>
            <a:chOff x="-3733333" y="6412288"/>
            <a:chExt cx="22190476" cy="543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3733333" y="6412288"/>
              <a:ext cx="22190476" cy="543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598CF0-33F7-47ED-874E-A65944075DB5}"/>
              </a:ext>
            </a:extLst>
          </p:cNvPr>
          <p:cNvGrpSpPr/>
          <p:nvPr/>
        </p:nvGrpSpPr>
        <p:grpSpPr>
          <a:xfrm>
            <a:off x="2548177" y="5834541"/>
            <a:ext cx="1513176" cy="1816140"/>
            <a:chOff x="2548177" y="5834541"/>
            <a:chExt cx="1513176" cy="181614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699828" y="5834541"/>
              <a:ext cx="1209874" cy="1816140"/>
              <a:chOff x="2653156" y="5834541"/>
              <a:chExt cx="1209874" cy="1816140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2578367" y="6907740"/>
                <a:ext cx="1359452" cy="126429"/>
                <a:chOff x="2578367" y="6907740"/>
                <a:chExt cx="1359452" cy="126429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2578367" y="6907740"/>
                  <a:ext cx="1359452" cy="126429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2830338" y="6011723"/>
                <a:ext cx="855510" cy="855510"/>
                <a:chOff x="2830338" y="6011723"/>
                <a:chExt cx="855510" cy="855510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700000">
                  <a:off x="2830338" y="6011723"/>
                  <a:ext cx="855510" cy="855510"/>
                </a:xfrm>
                <a:prstGeom prst="rect">
                  <a:avLst/>
                </a:prstGeom>
              </p:spPr>
            </p:pic>
          </p:grpSp>
        </p:grpSp>
        <p:sp>
          <p:nvSpPr>
            <p:cNvPr id="61" name="Object 61"/>
            <p:cNvSpPr txBox="1"/>
            <p:nvPr/>
          </p:nvSpPr>
          <p:spPr>
            <a:xfrm>
              <a:off x="2548177" y="5991032"/>
              <a:ext cx="1513176" cy="9599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kern="0" spc="-200" dirty="0">
                  <a:solidFill>
                    <a:srgbClr val="2C3342"/>
                  </a:solidFill>
                  <a:latin typeface="SunBatang Bold" pitchFamily="34" charset="0"/>
                  <a:cs typeface="SunBatang Bold" pitchFamily="34" charset="0"/>
                </a:rPr>
                <a:t>01</a:t>
              </a:r>
              <a:endParaRPr 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0C8B4A-D0AC-4BE6-A7F4-86F4153E9578}"/>
              </a:ext>
            </a:extLst>
          </p:cNvPr>
          <p:cNvGrpSpPr/>
          <p:nvPr/>
        </p:nvGrpSpPr>
        <p:grpSpPr>
          <a:xfrm>
            <a:off x="6413657" y="5228274"/>
            <a:ext cx="1513176" cy="1816140"/>
            <a:chOff x="6200170" y="5228274"/>
            <a:chExt cx="1513176" cy="181614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351821" y="5228274"/>
              <a:ext cx="1209874" cy="1816140"/>
              <a:chOff x="5595538" y="5228274"/>
              <a:chExt cx="1209874" cy="1816140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5520749" y="5844786"/>
                <a:ext cx="1359452" cy="126429"/>
                <a:chOff x="5520749" y="5844786"/>
                <a:chExt cx="1359452" cy="12642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5520749" y="5844786"/>
                  <a:ext cx="1359452" cy="126429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5772720" y="6011723"/>
                <a:ext cx="855510" cy="855510"/>
                <a:chOff x="5772720" y="6011723"/>
                <a:chExt cx="855510" cy="855510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700000">
                  <a:off x="5772720" y="6011723"/>
                  <a:ext cx="855510" cy="855510"/>
                </a:xfrm>
                <a:prstGeom prst="rect">
                  <a:avLst/>
                </a:prstGeom>
              </p:spPr>
            </p:pic>
          </p:grpSp>
        </p:grpSp>
        <p:sp>
          <p:nvSpPr>
            <p:cNvPr id="62" name="Object 62"/>
            <p:cNvSpPr txBox="1"/>
            <p:nvPr/>
          </p:nvSpPr>
          <p:spPr>
            <a:xfrm>
              <a:off x="6200170" y="5991032"/>
              <a:ext cx="1513176" cy="9599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kern="0" spc="-200" dirty="0">
                  <a:solidFill>
                    <a:srgbClr val="F4DDB2"/>
                  </a:solidFill>
                  <a:latin typeface="SunBatang Bold" pitchFamily="34" charset="0"/>
                  <a:cs typeface="SunBatang Bold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60FC3E-3CFE-4C3F-9C2B-1AA444FE377F}"/>
              </a:ext>
            </a:extLst>
          </p:cNvPr>
          <p:cNvGrpSpPr/>
          <p:nvPr/>
        </p:nvGrpSpPr>
        <p:grpSpPr>
          <a:xfrm>
            <a:off x="10279137" y="5834541"/>
            <a:ext cx="1513176" cy="1816140"/>
            <a:chOff x="10128176" y="5834541"/>
            <a:chExt cx="1513176" cy="18161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279827" y="5834541"/>
              <a:ext cx="1209874" cy="1816140"/>
              <a:chOff x="8537920" y="5834541"/>
              <a:chExt cx="1209874" cy="1816140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8463131" y="6907740"/>
                <a:ext cx="1359452" cy="126429"/>
                <a:chOff x="8463131" y="6907740"/>
                <a:chExt cx="1359452" cy="12642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8463131" y="6907740"/>
                  <a:ext cx="1359452" cy="1264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8715102" y="6011723"/>
                <a:ext cx="855510" cy="855510"/>
                <a:chOff x="8715102" y="6011723"/>
                <a:chExt cx="855510" cy="855510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700000">
                  <a:off x="8715102" y="6011723"/>
                  <a:ext cx="855510" cy="855510"/>
                </a:xfrm>
                <a:prstGeom prst="rect">
                  <a:avLst/>
                </a:prstGeom>
              </p:spPr>
            </p:pic>
          </p:grpSp>
        </p:grpSp>
        <p:sp>
          <p:nvSpPr>
            <p:cNvPr id="63" name="Object 63"/>
            <p:cNvSpPr txBox="1"/>
            <p:nvPr/>
          </p:nvSpPr>
          <p:spPr>
            <a:xfrm>
              <a:off x="10128176" y="5991032"/>
              <a:ext cx="1513176" cy="9599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kern="0" spc="-200" dirty="0">
                  <a:solidFill>
                    <a:srgbClr val="2C3342"/>
                  </a:solidFill>
                  <a:latin typeface="SunBatang Bold" pitchFamily="34" charset="0"/>
                  <a:cs typeface="SunBatang Bold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811732-49BB-4627-B123-50A6DFA5C2BA}"/>
              </a:ext>
            </a:extLst>
          </p:cNvPr>
          <p:cNvGrpSpPr/>
          <p:nvPr/>
        </p:nvGrpSpPr>
        <p:grpSpPr>
          <a:xfrm>
            <a:off x="14144618" y="5228274"/>
            <a:ext cx="1513176" cy="1816140"/>
            <a:chOff x="14144618" y="5228274"/>
            <a:chExt cx="1513176" cy="18161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296269" y="5228274"/>
              <a:ext cx="1209874" cy="1816140"/>
              <a:chOff x="11480302" y="5228274"/>
              <a:chExt cx="1209874" cy="181614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1405513" y="5844786"/>
                <a:ext cx="1359452" cy="126429"/>
                <a:chOff x="11405513" y="5844786"/>
                <a:chExt cx="1359452" cy="12642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11405513" y="5844786"/>
                  <a:ext cx="1359452" cy="12642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1657484" y="6011723"/>
                <a:ext cx="855510" cy="855510"/>
                <a:chOff x="11657484" y="6011723"/>
                <a:chExt cx="855510" cy="85551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700000">
                  <a:off x="11657484" y="6011723"/>
                  <a:ext cx="855510" cy="855510"/>
                </a:xfrm>
                <a:prstGeom prst="rect">
                  <a:avLst/>
                </a:prstGeom>
              </p:spPr>
            </p:pic>
          </p:grpSp>
        </p:grpSp>
        <p:sp>
          <p:nvSpPr>
            <p:cNvPr id="64" name="Object 64"/>
            <p:cNvSpPr txBox="1"/>
            <p:nvPr/>
          </p:nvSpPr>
          <p:spPr>
            <a:xfrm>
              <a:off x="14144618" y="5991032"/>
              <a:ext cx="1513176" cy="9599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kern="0" spc="-200" dirty="0">
                  <a:solidFill>
                    <a:srgbClr val="F4DDB2"/>
                  </a:solidFill>
                  <a:latin typeface="SunBatang Bold" pitchFamily="34" charset="0"/>
                  <a:cs typeface="SunBatang Bold" pitchFamily="34" charset="0"/>
                </a:rPr>
                <a:t>04</a:t>
              </a:r>
              <a:endParaRPr 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B843CE5-6ADD-43BD-A07E-ED41EF9A7913}"/>
              </a:ext>
            </a:extLst>
          </p:cNvPr>
          <p:cNvSpPr txBox="1"/>
          <p:nvPr/>
        </p:nvSpPr>
        <p:spPr>
          <a:xfrm>
            <a:off x="180095" y="8055368"/>
            <a:ext cx="624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프로젝트 동기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8B1A4E-AF10-431A-9B33-D617BD481745}"/>
              </a:ext>
            </a:extLst>
          </p:cNvPr>
          <p:cNvSpPr txBox="1"/>
          <p:nvPr/>
        </p:nvSpPr>
        <p:spPr>
          <a:xfrm>
            <a:off x="4061353" y="4138378"/>
            <a:ext cx="624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프로젝트 목표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28471F-6A65-4123-8F25-A29ABCC283A6}"/>
              </a:ext>
            </a:extLst>
          </p:cNvPr>
          <p:cNvSpPr txBox="1"/>
          <p:nvPr/>
        </p:nvSpPr>
        <p:spPr>
          <a:xfrm>
            <a:off x="7974270" y="8242395"/>
            <a:ext cx="624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프로젝트 진행과정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4766F6-B8DF-48EA-A1DC-728A93AE3D46}"/>
              </a:ext>
            </a:extLst>
          </p:cNvPr>
          <p:cNvSpPr txBox="1"/>
          <p:nvPr/>
        </p:nvSpPr>
        <p:spPr>
          <a:xfrm>
            <a:off x="11776536" y="3931552"/>
            <a:ext cx="624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프로젝트 결과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4869B-2D45-4FD4-8AD8-7859FD672E9A}"/>
              </a:ext>
            </a:extLst>
          </p:cNvPr>
          <p:cNvSpPr txBox="1"/>
          <p:nvPr/>
        </p:nvSpPr>
        <p:spPr>
          <a:xfrm>
            <a:off x="757574" y="3903101"/>
            <a:ext cx="8133806" cy="563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모델 선정 기준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:  OpenCV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실시간 검출을 위해 가벼운 모델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(parameter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가 적은 모델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)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선정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Arial" panose="020B0604020202020204" pitchFamily="34" charset="0"/>
                <a:ea typeface="궁서" panose="02030600000101010101" pitchFamily="18" charset="-127"/>
              </a:rPr>
              <a:t> 선정 모델</a:t>
            </a:r>
            <a:endParaRPr lang="en-US" altLang="ko-KR" sz="28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MobileNet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, </a:t>
            </a: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MobileNetv2,</a:t>
            </a: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MobileNetv3small,</a:t>
            </a: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DenseNet121,</a:t>
            </a: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NasNetMobile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,</a:t>
            </a: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EfficientNetB0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1EAAEB-30EF-4C9E-8F03-04A2CA5BAD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895"/>
          <a:stretch/>
        </p:blipFill>
        <p:spPr>
          <a:xfrm>
            <a:off x="10282178" y="2885728"/>
            <a:ext cx="7327251" cy="7031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B2B05D-3CF8-4100-BE13-B7F800ECBF74}"/>
              </a:ext>
            </a:extLst>
          </p:cNvPr>
          <p:cNvSpPr txBox="1"/>
          <p:nvPr/>
        </p:nvSpPr>
        <p:spPr>
          <a:xfrm>
            <a:off x="5921913" y="9541568"/>
            <a:ext cx="8133806" cy="41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Arial" panose="020B0604020202020204" pitchFamily="34" charset="0"/>
                <a:ea typeface="궁서" panose="02030600000101010101" pitchFamily="18" charset="-127"/>
              </a:rPr>
              <a:t>표 출처 </a:t>
            </a:r>
            <a:r>
              <a:rPr lang="en-US" altLang="ko-KR" sz="1600" b="1" dirty="0">
                <a:latin typeface="Arial" panose="020B0604020202020204" pitchFamily="34" charset="0"/>
                <a:ea typeface="궁서" panose="02030600000101010101" pitchFamily="18" charset="-127"/>
              </a:rPr>
              <a:t>: https://keras.io/api/applications/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EF121-BB70-4D41-B839-B8ADD59C8BA3}"/>
              </a:ext>
            </a:extLst>
          </p:cNvPr>
          <p:cNvSpPr/>
          <p:nvPr/>
        </p:nvSpPr>
        <p:spPr>
          <a:xfrm>
            <a:off x="10348187" y="7388556"/>
            <a:ext cx="1386613" cy="269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78869F-1935-4C01-BC39-F8EB773BF287}"/>
              </a:ext>
            </a:extLst>
          </p:cNvPr>
          <p:cNvSpPr/>
          <p:nvPr/>
        </p:nvSpPr>
        <p:spPr>
          <a:xfrm>
            <a:off x="10348187" y="7671748"/>
            <a:ext cx="1386613" cy="269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16C455-8FE7-4B53-85A0-349D315C826B}"/>
              </a:ext>
            </a:extLst>
          </p:cNvPr>
          <p:cNvSpPr/>
          <p:nvPr/>
        </p:nvSpPr>
        <p:spPr>
          <a:xfrm>
            <a:off x="10348187" y="7957212"/>
            <a:ext cx="1386613" cy="269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BD161D-AA8D-42EE-AF25-430CBB593019}"/>
              </a:ext>
            </a:extLst>
          </p:cNvPr>
          <p:cNvSpPr/>
          <p:nvPr/>
        </p:nvSpPr>
        <p:spPr>
          <a:xfrm>
            <a:off x="10348187" y="8845779"/>
            <a:ext cx="1386613" cy="269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40732A-E622-48BA-BF70-2A90C58EB279}"/>
              </a:ext>
            </a:extLst>
          </p:cNvPr>
          <p:cNvSpPr/>
          <p:nvPr/>
        </p:nvSpPr>
        <p:spPr>
          <a:xfrm>
            <a:off x="10348187" y="9406796"/>
            <a:ext cx="1386613" cy="269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5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2B53F2-D7D4-424C-BB31-DB8165F491FD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EfficientNet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7FA590-7D79-4921-9A60-05D7C30AFAB2}"/>
              </a:ext>
            </a:extLst>
          </p:cNvPr>
          <p:cNvSpPr txBox="1"/>
          <p:nvPr/>
        </p:nvSpPr>
        <p:spPr>
          <a:xfrm>
            <a:off x="457200" y="6947873"/>
            <a:ext cx="7467600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i="0" dirty="0">
              <a:effectLst/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모델을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scaling</a:t>
            </a:r>
            <a:r>
              <a:rPr lang="ko-KR" altLang="en-US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할때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ko-KR" altLang="en-US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너비</a:t>
            </a:r>
            <a:r>
              <a:rPr lang="en-US" altLang="ko-KR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(b),</a:t>
            </a:r>
            <a:r>
              <a:rPr lang="ko-KR" altLang="en-US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 깊이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(d)</a:t>
            </a:r>
            <a:r>
              <a:rPr lang="en-US" altLang="ko-KR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, </a:t>
            </a:r>
            <a:r>
              <a:rPr lang="ko-KR" altLang="en-US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입력 이미지 크기</a:t>
            </a:r>
            <a:r>
              <a:rPr lang="en-US" altLang="ko-KR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(r)</a:t>
            </a:r>
            <a:r>
              <a:rPr lang="ko-KR" altLang="en-US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 를 수동적으로 조절하지 않고 </a:t>
            </a:r>
            <a:r>
              <a:rPr lang="en-US" altLang="ko-KR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3</a:t>
            </a:r>
            <a:r>
              <a:rPr lang="ko-KR" altLang="en-US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가지 값을 수식으로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함께</a:t>
            </a:r>
            <a:r>
              <a:rPr lang="ko-KR" altLang="en-US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 조절하는 방식</a:t>
            </a:r>
            <a:r>
              <a:rPr lang="en-US" altLang="ko-KR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(Compound scaling </a:t>
            </a:r>
            <a:r>
              <a:rPr lang="ko-KR" altLang="en-US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방법</a:t>
            </a:r>
            <a:r>
              <a:rPr lang="en-US" altLang="ko-KR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)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을 사용하여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NAS(neural architecture search)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구조를 수정한 모델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7FF27F1D-9291-41D6-809C-CA94C5543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236" y="3034715"/>
            <a:ext cx="4038600" cy="5800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15BB8EC-7F0B-4DD0-903E-B92624578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92" y="3034714"/>
            <a:ext cx="5162033" cy="5800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E8A9FEC-4CC9-4E2A-902C-E676E9F6CA7A}"/>
              </a:ext>
            </a:extLst>
          </p:cNvPr>
          <p:cNvSpPr txBox="1"/>
          <p:nvPr/>
        </p:nvSpPr>
        <p:spPr>
          <a:xfrm>
            <a:off x="8378174" y="8935566"/>
            <a:ext cx="7467600" cy="11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NAS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란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? </a:t>
            </a:r>
            <a:r>
              <a:rPr lang="ko-KR" altLang="en-US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모델구조 생성을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자동화하여 최적의 네트워크</a:t>
            </a:r>
            <a:r>
              <a:rPr lang="ko-KR" altLang="en-US" sz="2400" i="0" dirty="0"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 디자인을 탐색하는 방법론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F99DA4C-40EC-4554-9FCE-A84910376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09938"/>
            <a:ext cx="5410200" cy="2867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1536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2B53F2-D7D4-424C-BB31-DB8165F491FD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EfficientNetB0 model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CE43CE3-4980-4EDC-BBAC-8DAEC8624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545" y="4176950"/>
            <a:ext cx="5379946" cy="3741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AABCD5A-1386-4175-A4DC-B3268D90EC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60" t="372" r="39720" b="-372"/>
          <a:stretch/>
        </p:blipFill>
        <p:spPr>
          <a:xfrm>
            <a:off x="10287000" y="8083135"/>
            <a:ext cx="6406491" cy="1708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D3719CF-9B40-4504-962B-B49318D60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713412"/>
            <a:ext cx="8373644" cy="1686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E7C56A7-224A-4517-9768-E41B0FDE2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52" y="6488524"/>
            <a:ext cx="8354591" cy="2057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30DF6C0-3475-4CF4-8468-7FB0F9007C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752" y="8635163"/>
            <a:ext cx="8468907" cy="120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868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Nasnet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FB64A-C149-4C49-B60B-EC20CD370801}"/>
              </a:ext>
            </a:extLst>
          </p:cNvPr>
          <p:cNvSpPr txBox="1"/>
          <p:nvPr/>
        </p:nvSpPr>
        <p:spPr>
          <a:xfrm>
            <a:off x="14165169" y="2960727"/>
            <a:ext cx="4807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Arial" panose="020B0604020202020204" pitchFamily="34" charset="0"/>
                <a:ea typeface="궁서" panose="02030600000101010101" pitchFamily="18" charset="-127"/>
              </a:rPr>
              <a:t>출처 </a:t>
            </a:r>
            <a:r>
              <a:rPr lang="en-US" altLang="ko-KR" sz="1600" b="1" dirty="0">
                <a:latin typeface="Arial" panose="020B0604020202020204" pitchFamily="34" charset="0"/>
                <a:ea typeface="궁서" panose="02030600000101010101" pitchFamily="18" charset="-127"/>
              </a:rPr>
              <a:t>https://arxiv.org/pdf/1707.07012.pdf</a:t>
            </a:r>
            <a:endParaRPr lang="ko-KR" altLang="en-US" sz="1600" b="1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7C67C14-A623-40E5-992B-0C3A8E9E63FF}"/>
              </a:ext>
            </a:extLst>
          </p:cNvPr>
          <p:cNvGrpSpPr/>
          <p:nvPr/>
        </p:nvGrpSpPr>
        <p:grpSpPr>
          <a:xfrm>
            <a:off x="800714" y="4682105"/>
            <a:ext cx="6823363" cy="3408435"/>
            <a:chOff x="297654" y="4987842"/>
            <a:chExt cx="6403007" cy="2987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FDAF784-42EF-4FAF-AC79-02618E3C7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654" y="4987842"/>
              <a:ext cx="6403007" cy="298751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B71B1-22FB-464F-8EDD-FFF03BF3CF45}"/>
                </a:ext>
              </a:extLst>
            </p:cNvPr>
            <p:cNvSpPr txBox="1"/>
            <p:nvPr/>
          </p:nvSpPr>
          <p:spPr>
            <a:xfrm>
              <a:off x="297654" y="7606020"/>
              <a:ext cx="5188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NASNet</a:t>
              </a:r>
              <a:r>
                <a:rPr lang="en-US" altLang="ko-KR" dirty="0"/>
                <a:t> model</a:t>
              </a:r>
              <a:r>
                <a:rPr lang="ko-KR" altLang="en-US" dirty="0"/>
                <a:t>의 구조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F6F9098-24EF-4D9D-9051-C29849AA6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4918" y="4138586"/>
            <a:ext cx="5937404" cy="2222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ECDE104-3770-48AF-91C6-B5716B57C592}"/>
              </a:ext>
            </a:extLst>
          </p:cNvPr>
          <p:cNvSpPr txBox="1"/>
          <p:nvPr/>
        </p:nvSpPr>
        <p:spPr>
          <a:xfrm>
            <a:off x="10960605" y="6637809"/>
            <a:ext cx="6793995" cy="223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Results on ImageNet Image Classification CIFAR-10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으로 찾은 최적의 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architectur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을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ImageNet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에 적용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비슷한 파라미터와 연산수를 가짐에도 제일 높은 정확도를 달성함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A280CF-F2C4-4BF9-810F-FB0C20AF745A}"/>
              </a:ext>
            </a:extLst>
          </p:cNvPr>
          <p:cNvSpPr txBox="1"/>
          <p:nvPr/>
        </p:nvSpPr>
        <p:spPr>
          <a:xfrm>
            <a:off x="788985" y="8325537"/>
            <a:ext cx="8202616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모델구성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355600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Normal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cell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과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Reduction cell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을 따로 예측하는 것이 효율이 좋았음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CB2253F-4120-48C7-ABE4-DBA552363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3943" y="3331247"/>
            <a:ext cx="2951109" cy="4817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532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NasnetMobile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3AAF5F-27F0-4D3E-B4D3-8DBECCE397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83" t="61932" r="10588" b="-1426"/>
          <a:stretch/>
        </p:blipFill>
        <p:spPr>
          <a:xfrm>
            <a:off x="9363336" y="4464370"/>
            <a:ext cx="4037128" cy="2800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69BA799-4E25-40AA-A975-2700CB3AC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42" y="4651273"/>
            <a:ext cx="8592749" cy="197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31EB41-90DA-4EEF-A051-241B844DD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942" y="6623223"/>
            <a:ext cx="8592749" cy="1305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26D785C-D0A7-470F-BA2E-C6505A54CD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220" y="7734300"/>
            <a:ext cx="8770907" cy="1802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168E9BF-69DD-401A-8711-DC3BC97E9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294" y="7900348"/>
            <a:ext cx="8606397" cy="1571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A1187C8-305E-496B-8792-CA2ED6810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23" t="15953" r="13759" b="51303"/>
          <a:stretch/>
        </p:blipFill>
        <p:spPr>
          <a:xfrm>
            <a:off x="13569098" y="4464370"/>
            <a:ext cx="4466563" cy="2653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18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Densenet121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6FDA4D-9D03-4A12-9CF2-A5198AE085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700843"/>
            <a:ext cx="6901322" cy="5238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F5A619-C78B-4074-8C9F-86F527260FC5}"/>
              </a:ext>
            </a:extLst>
          </p:cNvPr>
          <p:cNvSpPr txBox="1"/>
          <p:nvPr/>
        </p:nvSpPr>
        <p:spPr>
          <a:xfrm>
            <a:off x="8787403" y="3753094"/>
            <a:ext cx="8674447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Convolution layer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들의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feature map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을 계속하여 단순연결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(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concat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)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하는 방식으로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각 계층을 다른 모든 계층에 대해 전방주입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feed-forward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형식으로 연결한 밀집된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convolutional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네트워크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C2D8E-45EB-44E0-A6A3-85260AD8A1F3}"/>
              </a:ext>
            </a:extLst>
          </p:cNvPr>
          <p:cNvSpPr txBox="1"/>
          <p:nvPr/>
        </p:nvSpPr>
        <p:spPr>
          <a:xfrm>
            <a:off x="8915400" y="6598003"/>
            <a:ext cx="7620000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장점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Vanishing Gradient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현상 개선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 특징 전파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궁서" panose="02030600000101010101" pitchFamily="18" charset="-127"/>
              </a:rPr>
              <a:t>(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Feature Propagation)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강화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특징 재사용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(Feature Reuse)</a:t>
            </a: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Parmaeter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수 절약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756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Densenet121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1F9D42-E184-4B6C-926A-9830CBAB1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0942" y="4751401"/>
            <a:ext cx="3957469" cy="2663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A92938-5E01-4019-B5D4-637B6751A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872" y="4740514"/>
            <a:ext cx="3849743" cy="2694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16872D-25D4-4DEB-BF16-8143100BE6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406"/>
          <a:stretch/>
        </p:blipFill>
        <p:spPr>
          <a:xfrm>
            <a:off x="292637" y="4531933"/>
            <a:ext cx="7191597" cy="1696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598B83F-BC31-4A20-A4A1-0FE31D76FF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4969"/>
          <a:stretch/>
        </p:blipFill>
        <p:spPr>
          <a:xfrm>
            <a:off x="7819820" y="8130263"/>
            <a:ext cx="10210800" cy="1381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EB87FB9-852B-424D-AC19-6778E07136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342"/>
          <a:stretch/>
        </p:blipFill>
        <p:spPr>
          <a:xfrm>
            <a:off x="292637" y="6228808"/>
            <a:ext cx="7191597" cy="1381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1A2B55-A514-46C4-AF94-86605F9BA0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712"/>
          <a:stretch/>
        </p:blipFill>
        <p:spPr>
          <a:xfrm>
            <a:off x="292637" y="7596789"/>
            <a:ext cx="7191597" cy="1914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7122A1-6DE8-4480-B623-3CAE2C22EE47}"/>
              </a:ext>
            </a:extLst>
          </p:cNvPr>
          <p:cNvSpPr txBox="1"/>
          <p:nvPr/>
        </p:nvSpPr>
        <p:spPr>
          <a:xfrm>
            <a:off x="14303324" y="3848611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Accuracy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EFAEE2-71F7-4CEC-934B-9127A666F36F}"/>
              </a:ext>
            </a:extLst>
          </p:cNvPr>
          <p:cNvSpPr txBox="1"/>
          <p:nvPr/>
        </p:nvSpPr>
        <p:spPr>
          <a:xfrm>
            <a:off x="10134600" y="3832896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4003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F28B08-AE5C-42A2-B94A-7FF32DABB98A}"/>
              </a:ext>
            </a:extLst>
          </p:cNvPr>
          <p:cNvSpPr txBox="1"/>
          <p:nvPr/>
        </p:nvSpPr>
        <p:spPr>
          <a:xfrm>
            <a:off x="13509657" y="2855441"/>
            <a:ext cx="4807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Arial" panose="020B0604020202020204" pitchFamily="34" charset="0"/>
                <a:ea typeface="궁서" panose="02030600000101010101" pitchFamily="18" charset="-127"/>
              </a:rPr>
              <a:t>출처 </a:t>
            </a:r>
            <a:r>
              <a:rPr lang="en-US" altLang="ko-KR" sz="1600" b="1" dirty="0">
                <a:latin typeface="Arial" panose="020B0604020202020204" pitchFamily="34" charset="0"/>
                <a:ea typeface="궁서" panose="02030600000101010101" pitchFamily="18" charset="-127"/>
              </a:rPr>
              <a:t>https://arxiv.org/pdf/1704.04861.pdf</a:t>
            </a:r>
            <a:endParaRPr lang="ko-KR" altLang="en-US" sz="1600" b="1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BBDDBF-3970-4092-8E5A-53B9F4B1E8AB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Mobilenet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V1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1ACDC1-EE53-44B3-BE81-FE6578B7E4DB}"/>
              </a:ext>
            </a:extLst>
          </p:cNvPr>
          <p:cNvSpPr txBox="1"/>
          <p:nvPr/>
        </p:nvSpPr>
        <p:spPr>
          <a:xfrm>
            <a:off x="864331" y="4518169"/>
            <a:ext cx="8250410" cy="11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대부분의 연산을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1x1 Conv, 3x3 Conv, 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Depthwise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Separable Convolution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을 사용하여 연산을 줄임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779DB97-E9CE-4CA2-B1F0-E582B337D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051"/>
          <a:stretch/>
        </p:blipFill>
        <p:spPr>
          <a:xfrm>
            <a:off x="893590" y="5767822"/>
            <a:ext cx="3685215" cy="4175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14F25C3-6C52-40BF-8BA9-4F9067938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6522510"/>
            <a:ext cx="5387145" cy="1630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8B0988A-1C0B-4306-8995-370832B240B4}"/>
              </a:ext>
            </a:extLst>
          </p:cNvPr>
          <p:cNvSpPr txBox="1"/>
          <p:nvPr/>
        </p:nvSpPr>
        <p:spPr>
          <a:xfrm>
            <a:off x="5059355" y="8259369"/>
            <a:ext cx="649605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연산개수와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parameter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개수가 획기적으로 줄었지만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, accuracy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차이는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1.1%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밖에 나지 않음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621EF4C-51EF-44BE-8392-AE09FCAD8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4061" y="3411284"/>
            <a:ext cx="4614146" cy="4848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38CA15-67F2-4BA9-B8BC-9311CD424281}"/>
              </a:ext>
            </a:extLst>
          </p:cNvPr>
          <p:cNvSpPr txBox="1"/>
          <p:nvPr/>
        </p:nvSpPr>
        <p:spPr>
          <a:xfrm>
            <a:off x="11693961" y="8288965"/>
            <a:ext cx="6300739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Architecture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전체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28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개 계층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indent="355600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(conv 13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회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+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Depthwise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Conv13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회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5873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BBDDBF-3970-4092-8E5A-53B9F4B1E8AB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Mobilenet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V1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6EC318-899D-4565-8A84-DCF0A65F1F15}"/>
              </a:ext>
            </a:extLst>
          </p:cNvPr>
          <p:cNvSpPr txBox="1"/>
          <p:nvPr/>
        </p:nvSpPr>
        <p:spPr>
          <a:xfrm>
            <a:off x="379408" y="5161018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처음 설정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Layer</a:t>
            </a:r>
            <a:endParaRPr lang="ko-KR" altLang="en-US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573032-FAF4-44EC-822A-104B20C67D7F}"/>
              </a:ext>
            </a:extLst>
          </p:cNvPr>
          <p:cNvGrpSpPr/>
          <p:nvPr/>
        </p:nvGrpSpPr>
        <p:grpSpPr>
          <a:xfrm>
            <a:off x="397976" y="5747364"/>
            <a:ext cx="4263068" cy="2172044"/>
            <a:chOff x="553433" y="5726625"/>
            <a:chExt cx="4263068" cy="2172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2348CCF-EF2F-4B82-AC2A-5A1C8E481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2838"/>
            <a:stretch/>
          </p:blipFill>
          <p:spPr>
            <a:xfrm>
              <a:off x="553433" y="5726625"/>
              <a:ext cx="4263068" cy="12287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4CC2F3A-2AEF-4646-B015-DE338531A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5740"/>
            <a:stretch/>
          </p:blipFill>
          <p:spPr>
            <a:xfrm>
              <a:off x="553433" y="6939827"/>
              <a:ext cx="4263068" cy="95884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55AF53-72E9-4B0C-BAED-3E344B3A2CDD}"/>
              </a:ext>
            </a:extLst>
          </p:cNvPr>
          <p:cNvGrpSpPr/>
          <p:nvPr/>
        </p:nvGrpSpPr>
        <p:grpSpPr>
          <a:xfrm>
            <a:off x="5938283" y="3384511"/>
            <a:ext cx="4581526" cy="2620613"/>
            <a:chOff x="5268934" y="3483150"/>
            <a:chExt cx="4581526" cy="26206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1B11843-9F28-4985-A720-2F2616A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8594"/>
            <a:stretch/>
          </p:blipFill>
          <p:spPr>
            <a:xfrm>
              <a:off x="5277802" y="3483150"/>
              <a:ext cx="4563791" cy="2066925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1F6B01D-7E39-4609-845C-B7D2F88A75B5}"/>
                </a:ext>
              </a:extLst>
            </p:cNvPr>
            <p:cNvGrpSpPr/>
            <p:nvPr/>
          </p:nvGrpSpPr>
          <p:grpSpPr>
            <a:xfrm>
              <a:off x="5268934" y="5560057"/>
              <a:ext cx="4581526" cy="543706"/>
              <a:chOff x="5781676" y="5902682"/>
              <a:chExt cx="4581526" cy="543706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D97E68C-9C66-4175-8CB4-AF7306B6D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0745"/>
              <a:stretch/>
            </p:blipFill>
            <p:spPr>
              <a:xfrm>
                <a:off x="5781677" y="5902682"/>
                <a:ext cx="4581525" cy="317662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2AF24D0-4719-47D3-B785-B29E63F590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76262"/>
              <a:stretch/>
            </p:blipFill>
            <p:spPr>
              <a:xfrm>
                <a:off x="5781676" y="6188628"/>
                <a:ext cx="4581525" cy="257760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08CD86E-17A5-4050-8487-0CE570CB4742}"/>
              </a:ext>
            </a:extLst>
          </p:cNvPr>
          <p:cNvGrpSpPr/>
          <p:nvPr/>
        </p:nvGrpSpPr>
        <p:grpSpPr>
          <a:xfrm>
            <a:off x="11667137" y="3270082"/>
            <a:ext cx="4314166" cy="2952281"/>
            <a:chOff x="11211326" y="2999605"/>
            <a:chExt cx="4314166" cy="29522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C567335-EF1E-4E7A-A904-E0437B929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1882"/>
            <a:stretch/>
          </p:blipFill>
          <p:spPr>
            <a:xfrm>
              <a:off x="11211326" y="2999605"/>
              <a:ext cx="4314166" cy="2409825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BCDF703-3ED0-4C1B-804F-2F99A53B7A24}"/>
                </a:ext>
              </a:extLst>
            </p:cNvPr>
            <p:cNvGrpSpPr/>
            <p:nvPr/>
          </p:nvGrpSpPr>
          <p:grpSpPr>
            <a:xfrm>
              <a:off x="11220192" y="5409430"/>
              <a:ext cx="4305300" cy="542456"/>
              <a:chOff x="11582400" y="5700262"/>
              <a:chExt cx="4305300" cy="542456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1C111C38-7B7E-4141-B29A-BCD615FD6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79954"/>
              <a:stretch/>
            </p:blipFill>
            <p:spPr>
              <a:xfrm>
                <a:off x="11582400" y="5700262"/>
                <a:ext cx="4305300" cy="25776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FB00D833-4771-401F-8E35-EA322307C7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77860"/>
              <a:stretch/>
            </p:blipFill>
            <p:spPr>
              <a:xfrm>
                <a:off x="11582400" y="5958022"/>
                <a:ext cx="4305300" cy="284696"/>
              </a:xfrm>
              <a:prstGeom prst="rect">
                <a:avLst/>
              </a:prstGeom>
            </p:spPr>
          </p:pic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D19BD00B-D0F3-4708-81C6-7B6F3CB79EC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692" r="41011" b="24872"/>
          <a:stretch/>
        </p:blipFill>
        <p:spPr>
          <a:xfrm>
            <a:off x="5947151" y="6692140"/>
            <a:ext cx="4618536" cy="936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5E003C2-A436-4742-844A-5944E8C05680}"/>
              </a:ext>
            </a:extLst>
          </p:cNvPr>
          <p:cNvGrpSpPr/>
          <p:nvPr/>
        </p:nvGrpSpPr>
        <p:grpSpPr>
          <a:xfrm>
            <a:off x="11699273" y="8083090"/>
            <a:ext cx="4312068" cy="1601146"/>
            <a:chOff x="12200977" y="8230315"/>
            <a:chExt cx="4312068" cy="1601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5E1C2DC-61EC-4925-A95D-292A793EB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2775"/>
            <a:stretch/>
          </p:blipFill>
          <p:spPr>
            <a:xfrm>
              <a:off x="12200977" y="8230315"/>
              <a:ext cx="4312068" cy="144764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C1B5D5D-478E-4E3C-8ACE-B82DC28FA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747" t="9447" b="78112"/>
            <a:stretch/>
          </p:blipFill>
          <p:spPr>
            <a:xfrm>
              <a:off x="12200985" y="9614214"/>
              <a:ext cx="4182015" cy="217247"/>
            </a:xfrm>
            <a:prstGeom prst="rect">
              <a:avLst/>
            </a:prstGeom>
          </p:spPr>
        </p:pic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5D0D127-BA35-4930-ADC3-69F5A6964D78}"/>
              </a:ext>
            </a:extLst>
          </p:cNvPr>
          <p:cNvSpPr/>
          <p:nvPr/>
        </p:nvSpPr>
        <p:spPr>
          <a:xfrm rot="19106175">
            <a:off x="4882574" y="5339624"/>
            <a:ext cx="680950" cy="375594"/>
          </a:xfrm>
          <a:prstGeom prst="rightArrow">
            <a:avLst/>
          </a:prstGeom>
          <a:solidFill>
            <a:srgbClr val="ECC4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BDA3754B-37F3-448A-AC1A-3FE5270ECB27}"/>
              </a:ext>
            </a:extLst>
          </p:cNvPr>
          <p:cNvSpPr/>
          <p:nvPr/>
        </p:nvSpPr>
        <p:spPr>
          <a:xfrm>
            <a:off x="4953067" y="6833923"/>
            <a:ext cx="680950" cy="375594"/>
          </a:xfrm>
          <a:prstGeom prst="rightArrow">
            <a:avLst/>
          </a:prstGeom>
          <a:solidFill>
            <a:srgbClr val="ECC4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617099A3-85B3-4787-B986-2B4F13237FCD}"/>
              </a:ext>
            </a:extLst>
          </p:cNvPr>
          <p:cNvSpPr/>
          <p:nvPr/>
        </p:nvSpPr>
        <p:spPr>
          <a:xfrm rot="3358685">
            <a:off x="4906777" y="8182747"/>
            <a:ext cx="680950" cy="375594"/>
          </a:xfrm>
          <a:prstGeom prst="rightArrow">
            <a:avLst/>
          </a:prstGeom>
          <a:solidFill>
            <a:srgbClr val="ECC4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1E9A7F89-114A-4414-B03F-7CC5A46E6476}"/>
              </a:ext>
            </a:extLst>
          </p:cNvPr>
          <p:cNvSpPr/>
          <p:nvPr/>
        </p:nvSpPr>
        <p:spPr>
          <a:xfrm>
            <a:off x="10834026" y="4534637"/>
            <a:ext cx="501426" cy="375594"/>
          </a:xfrm>
          <a:prstGeom prst="rightArrow">
            <a:avLst/>
          </a:prstGeom>
          <a:solidFill>
            <a:srgbClr val="ECC4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85F4DE03-271F-4DDE-958A-354E3E7A6412}"/>
              </a:ext>
            </a:extLst>
          </p:cNvPr>
          <p:cNvSpPr/>
          <p:nvPr/>
        </p:nvSpPr>
        <p:spPr>
          <a:xfrm>
            <a:off x="10995407" y="8649810"/>
            <a:ext cx="501426" cy="375594"/>
          </a:xfrm>
          <a:prstGeom prst="rightArrow">
            <a:avLst/>
          </a:prstGeom>
          <a:solidFill>
            <a:srgbClr val="ECC4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ECA3060-5C0C-46E7-A925-6C31A2D34F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78821" y="6746548"/>
            <a:ext cx="7097115" cy="762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0BFD21C0-87A7-49AB-893F-5D7FD96D2589}"/>
              </a:ext>
            </a:extLst>
          </p:cNvPr>
          <p:cNvGrpSpPr/>
          <p:nvPr/>
        </p:nvGrpSpPr>
        <p:grpSpPr>
          <a:xfrm>
            <a:off x="5715854" y="8338911"/>
            <a:ext cx="5076825" cy="1083761"/>
            <a:chOff x="6083938" y="8285561"/>
            <a:chExt cx="5076825" cy="10837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88B18923-B8C3-419B-B6F9-275081B1D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83938" y="8285561"/>
              <a:ext cx="5076825" cy="62865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EFD6495-D456-4594-8673-646AA0A84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7680" b="-5409"/>
            <a:stretch/>
          </p:blipFill>
          <p:spPr>
            <a:xfrm>
              <a:off x="6083938" y="8887394"/>
              <a:ext cx="5076825" cy="481928"/>
            </a:xfrm>
            <a:prstGeom prst="rect">
              <a:avLst/>
            </a:prstGeom>
          </p:spPr>
        </p:pic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9D546A26-7806-4CA1-A896-64601DB377B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82056" r="19812" b="-3956"/>
          <a:stretch/>
        </p:blipFill>
        <p:spPr>
          <a:xfrm>
            <a:off x="4809260" y="9409024"/>
            <a:ext cx="5997067" cy="481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870C91A-56E9-474A-81E0-229AB4B56B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61742" y="9694246"/>
            <a:ext cx="5997067" cy="378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894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BBDDBF-3970-4092-8E5A-53B9F4B1E8AB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Mobilenet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V1 model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CA2536A-2806-44A4-B17C-10A2FD08F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69" y="4651273"/>
            <a:ext cx="9401175" cy="5343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555C31E9-E00A-4D4D-8A3E-7B0DE9953F53}"/>
              </a:ext>
            </a:extLst>
          </p:cNvPr>
          <p:cNvGrpSpPr/>
          <p:nvPr/>
        </p:nvGrpSpPr>
        <p:grpSpPr>
          <a:xfrm>
            <a:off x="12805048" y="3432260"/>
            <a:ext cx="4422017" cy="6212425"/>
            <a:chOff x="13484983" y="2911895"/>
            <a:chExt cx="4422017" cy="621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3E9361D-9BC3-4C81-8884-18E5E018D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9987"/>
            <a:stretch/>
          </p:blipFill>
          <p:spPr>
            <a:xfrm>
              <a:off x="13484983" y="2911895"/>
              <a:ext cx="4422017" cy="31432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C10B90CB-A8AC-4379-858B-5BA390FC9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9207"/>
            <a:stretch/>
          </p:blipFill>
          <p:spPr>
            <a:xfrm>
              <a:off x="13484983" y="6066795"/>
              <a:ext cx="4422017" cy="3057525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8C8ACC8-3962-410B-BD60-A34EC91751B4}"/>
              </a:ext>
            </a:extLst>
          </p:cNvPr>
          <p:cNvSpPr txBox="1"/>
          <p:nvPr/>
        </p:nvSpPr>
        <p:spPr>
          <a:xfrm>
            <a:off x="5181601" y="3445597"/>
            <a:ext cx="7623448" cy="11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Learning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rate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축소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(0.0005) + layer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크기 줄이기 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+ layer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개수 추가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F5D39ED-34DB-44DB-88DD-C3E01EFFB5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740" b="38434"/>
          <a:stretch/>
        </p:blipFill>
        <p:spPr>
          <a:xfrm>
            <a:off x="7363495" y="6039428"/>
            <a:ext cx="5041829" cy="690601"/>
          </a:xfrm>
          <a:prstGeom prst="rect">
            <a:avLst/>
          </a:prstGeom>
          <a:solidFill>
            <a:srgbClr val="F7E5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4876930-3217-41F7-8E03-CA2F3BCAC8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51704" b="57614"/>
          <a:stretch/>
        </p:blipFill>
        <p:spPr>
          <a:xfrm>
            <a:off x="7363494" y="8184595"/>
            <a:ext cx="5041829" cy="608671"/>
          </a:xfrm>
          <a:prstGeom prst="rect">
            <a:avLst/>
          </a:prstGeom>
          <a:solidFill>
            <a:srgbClr val="F7E5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F9FC9267-34C6-40B0-8DDF-497DDCFEF2B1}"/>
              </a:ext>
            </a:extLst>
          </p:cNvPr>
          <p:cNvSpPr/>
          <p:nvPr/>
        </p:nvSpPr>
        <p:spPr>
          <a:xfrm rot="5400000">
            <a:off x="9973924" y="7430697"/>
            <a:ext cx="468839" cy="469276"/>
          </a:xfrm>
          <a:prstGeom prst="rightArrow">
            <a:avLst/>
          </a:prstGeom>
          <a:solidFill>
            <a:srgbClr val="ECC4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F474C6B3-6354-4C3C-B113-9DDD6B2998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82498" r="51704"/>
          <a:stretch/>
        </p:blipFill>
        <p:spPr>
          <a:xfrm>
            <a:off x="6620444" y="8723620"/>
            <a:ext cx="9838964" cy="490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E2C1EFB-63D6-467D-ADE3-880C49CF92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0466" r="15740"/>
          <a:stretch/>
        </p:blipFill>
        <p:spPr>
          <a:xfrm>
            <a:off x="6618685" y="6735558"/>
            <a:ext cx="6553200" cy="576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0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00520" y="2104214"/>
            <a:ext cx="6084673" cy="6077286"/>
            <a:chOff x="6100520" y="2104214"/>
            <a:chExt cx="6084673" cy="6077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0520" y="2104214"/>
              <a:ext cx="6084673" cy="6077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7966" y="4303773"/>
            <a:ext cx="67297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동기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845317" y="2710000"/>
            <a:ext cx="595080" cy="1200329"/>
            <a:chOff x="8845317" y="2710000"/>
            <a:chExt cx="595080" cy="12003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8607" y="2751494"/>
              <a:ext cx="508499" cy="1108223"/>
              <a:chOff x="8888607" y="2751494"/>
              <a:chExt cx="508499" cy="11082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8607" y="2751494"/>
                <a:ext cx="508499" cy="110822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8845317" y="2710000"/>
              <a:ext cx="595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제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1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장</a:t>
              </a:r>
              <a:endParaRPr 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4538638" y="4671162"/>
            <a:ext cx="1998710" cy="471696"/>
            <a:chOff x="4538638" y="4671162"/>
            <a:chExt cx="1998710" cy="471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8638" y="4671162"/>
              <a:ext cx="1998710" cy="471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2578" y="6768396"/>
            <a:ext cx="2465661" cy="581896"/>
            <a:chOff x="12102578" y="6768396"/>
            <a:chExt cx="2465661" cy="581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578" y="6768396"/>
              <a:ext cx="2465661" cy="581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3997" y="3305606"/>
            <a:ext cx="2299272" cy="658006"/>
            <a:chOff x="3123997" y="3305606"/>
            <a:chExt cx="2299272" cy="6580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997" y="3305606"/>
              <a:ext cx="2299272" cy="658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진행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Mobilenet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V2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74EC8-538D-4A56-9D5C-CD9E0211D7E3}"/>
              </a:ext>
            </a:extLst>
          </p:cNvPr>
          <p:cNvSpPr txBox="1"/>
          <p:nvPr/>
        </p:nvSpPr>
        <p:spPr>
          <a:xfrm>
            <a:off x="110752" y="4699645"/>
            <a:ext cx="6116810" cy="168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MobileNetv1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과 비교하여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1x1 Convolution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으로 </a:t>
            </a:r>
            <a:r>
              <a:rPr lang="ko-KR" altLang="en-US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계산량을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Bottleneck Residual Block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으로 개선함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. </a:t>
            </a:r>
            <a:endParaRPr lang="ko-KR" altLang="en-US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B4F145-86BD-4F46-9EB0-8044F7C16BF6}"/>
              </a:ext>
            </a:extLst>
          </p:cNvPr>
          <p:cNvSpPr txBox="1"/>
          <p:nvPr/>
        </p:nvSpPr>
        <p:spPr>
          <a:xfrm>
            <a:off x="176709" y="7098900"/>
            <a:ext cx="611681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Linear Bottlenecks </a:t>
            </a:r>
          </a:p>
          <a:p>
            <a:pPr marL="355600"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차원 </a:t>
            </a:r>
            <a:r>
              <a:rPr lang="ko-KR" altLang="en-US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축소시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ReLU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와 같은 비선형 함수에 의해 문제가 발생함으로 이를 방지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E057E9B-0CA3-4F1F-BAAC-8F8C20926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328" y="2946841"/>
            <a:ext cx="3365141" cy="5390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E084648-62B5-4C20-A98A-DD21FC287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622" y="2946841"/>
            <a:ext cx="3258295" cy="6160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9A8AF6A-7830-4071-AC9D-9BCEA14D7292}"/>
              </a:ext>
            </a:extLst>
          </p:cNvPr>
          <p:cNvSpPr txBox="1"/>
          <p:nvPr/>
        </p:nvSpPr>
        <p:spPr>
          <a:xfrm>
            <a:off x="5943600" y="9127045"/>
            <a:ext cx="11887200" cy="11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Bottleneck Residual Block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Expansion,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Depthwise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,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Projection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총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3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개의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sub-block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들로 구성됨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340FB1A-A010-413B-A854-8D9517ED7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8275" y="3147639"/>
            <a:ext cx="4728973" cy="35198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3FE9F8-DAC6-4B04-9AF4-B49CF3D2203E}"/>
              </a:ext>
            </a:extLst>
          </p:cNvPr>
          <p:cNvSpPr txBox="1"/>
          <p:nvPr/>
        </p:nvSpPr>
        <p:spPr>
          <a:xfrm>
            <a:off x="13305240" y="7077127"/>
            <a:ext cx="5429753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Architecture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전체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19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개 계층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FCN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전 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inputsize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 : </a:t>
            </a:r>
          </a:p>
          <a:p>
            <a:pPr indent="355600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V1 – 7x7x1024, V2 – 7x7x320</a:t>
            </a:r>
          </a:p>
        </p:txBody>
      </p:sp>
    </p:spTree>
    <p:extLst>
      <p:ext uri="{BB962C8B-B14F-4D97-AF65-F5344CB8AC3E}">
        <p14:creationId xmlns:p14="http://schemas.microsoft.com/office/powerpoint/2010/main" val="1473529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Mobilenet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V2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6DFED4-30CC-43AD-8797-F943B7500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4364" y="3515588"/>
            <a:ext cx="4188824" cy="29485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43F265-F4B1-4202-A603-09CE2894D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2663" y="7003508"/>
            <a:ext cx="4200525" cy="2866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8A92BC-3BFC-45DD-A57D-F76BDFD9C1A8}"/>
              </a:ext>
            </a:extLst>
          </p:cNvPr>
          <p:cNvSpPr txBox="1"/>
          <p:nvPr/>
        </p:nvSpPr>
        <p:spPr>
          <a:xfrm>
            <a:off x="7137680" y="5152935"/>
            <a:ext cx="528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Dense layer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와 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indent="355600" algn="l"/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optimizer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를 조절하여 최적화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7F29EF-E2C0-40E5-91F5-20EC973FD150}"/>
              </a:ext>
            </a:extLst>
          </p:cNvPr>
          <p:cNvSpPr txBox="1"/>
          <p:nvPr/>
        </p:nvSpPr>
        <p:spPr>
          <a:xfrm>
            <a:off x="13769764" y="2808251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50C5D-73BC-4B27-94B9-75686A3F6092}"/>
              </a:ext>
            </a:extLst>
          </p:cNvPr>
          <p:cNvSpPr txBox="1"/>
          <p:nvPr/>
        </p:nvSpPr>
        <p:spPr>
          <a:xfrm>
            <a:off x="14226964" y="6432037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B5002-968A-4020-8846-1BBEE0E75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99" y="7648999"/>
            <a:ext cx="6381644" cy="23759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EB8D53-E28A-4900-B9E7-21E703FEA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399" y="4673909"/>
            <a:ext cx="6334299" cy="2239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932342-67CD-4ADA-B361-30BB75F704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153" y="6835947"/>
            <a:ext cx="9408121" cy="819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90B2C8-2D7E-4900-84E4-7446214789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201" y="8052918"/>
            <a:ext cx="8089227" cy="830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FA78E-1FE1-49DA-9E1D-7D694E508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201" y="8776281"/>
            <a:ext cx="8206086" cy="83099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0AAEC71-5C4E-446F-A68F-7EB40D6D0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200" y="8776281"/>
            <a:ext cx="8089227" cy="819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143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Mobilenet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V3 small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02D66-2543-4D12-8E42-AC2650435341}"/>
              </a:ext>
            </a:extLst>
          </p:cNvPr>
          <p:cNvSpPr txBox="1"/>
          <p:nvPr/>
        </p:nvSpPr>
        <p:spPr>
          <a:xfrm>
            <a:off x="960233" y="4651273"/>
            <a:ext cx="917436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NAS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로 자동으로 최적 아키텍처를 찾고 </a:t>
            </a: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NetAdapt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를 적용하여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target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디바이스에 맞게 자동으로 압축함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Bottleneck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에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Squeeze-and-Excite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모듈을 도입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H-swish activation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사용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MobileNetV3Small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이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MobileNetV2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에 비해 비슷한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latency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로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6.6%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더 정확함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4840C75-FEC0-4AF7-B639-3103F1ECD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623" y="3163498"/>
            <a:ext cx="5856234" cy="5637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9C222-0A64-472D-B0A7-184E599D9B92}"/>
              </a:ext>
            </a:extLst>
          </p:cNvPr>
          <p:cNvSpPr txBox="1"/>
          <p:nvPr/>
        </p:nvSpPr>
        <p:spPr>
          <a:xfrm>
            <a:off x="10771408" y="9089411"/>
            <a:ext cx="320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36886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err="1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Mobilenet</a:t>
            </a:r>
            <a:r>
              <a:rPr lang="en-US" altLang="ko-KR" sz="2800" dirty="0">
                <a:solidFill>
                  <a:srgbClr val="D0901E"/>
                </a:solidFill>
                <a:latin typeface="Arial" panose="020B0604020202020204" pitchFamily="34" charset="0"/>
                <a:ea typeface="궁서" panose="02030600000101010101" pitchFamily="18" charset="-127"/>
              </a:rPr>
              <a:t> V3 small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b="1" dirty="0">
                <a:latin typeface="Arial" panose="020B0604020202020204" pitchFamily="34" charset="0"/>
                <a:ea typeface="궁서" panose="02030600000101010101" pitchFamily="18" charset="-127"/>
              </a:rPr>
              <a:t>Transfer model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52A0E-2405-4476-BCB1-EB971A2BC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37" y="4600477"/>
            <a:ext cx="8667750" cy="752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938249-52CB-4BCF-AB2F-5534934C7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26" y="5252674"/>
            <a:ext cx="4503967" cy="2862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2ECBAF-E6A9-4653-BC52-C7173D95B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666" y="9555992"/>
            <a:ext cx="8582025" cy="676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C6AEFC-2ED1-47A4-9DF6-66E578230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077" y="7089754"/>
            <a:ext cx="3993339" cy="2470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662C90-BC6C-4C2D-B2FA-369CEEB048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6728" y="7089754"/>
            <a:ext cx="3962349" cy="2470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D1BD9A-475D-4E63-8112-B520BBE825F6}"/>
              </a:ext>
            </a:extLst>
          </p:cNvPr>
          <p:cNvSpPr txBox="1"/>
          <p:nvPr/>
        </p:nvSpPr>
        <p:spPr>
          <a:xfrm>
            <a:off x="5410200" y="6077065"/>
            <a:ext cx="80085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Layer + Dropout 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추가</a:t>
            </a:r>
            <a:endParaRPr lang="en-US" altLang="ko-KR" sz="24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06DD79-CEB6-49D9-9FC3-ECD2E9C4C6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38872" y="4509496"/>
            <a:ext cx="4179256" cy="2400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07A409-C595-4B4E-AC5D-A444190703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42349" y="6767993"/>
            <a:ext cx="4174524" cy="2547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87B743-7C8F-4EFA-B505-DCDD3619C6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0573" y="3791771"/>
            <a:ext cx="8496300" cy="714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90B6372-ABE1-4362-93D1-E03ED6701E02}"/>
              </a:ext>
            </a:extLst>
          </p:cNvPr>
          <p:cNvSpPr txBox="1"/>
          <p:nvPr/>
        </p:nvSpPr>
        <p:spPr>
          <a:xfrm>
            <a:off x="11456386" y="4438768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DE6190-2EC5-4430-99DF-02D8F2B92AAD}"/>
              </a:ext>
            </a:extLst>
          </p:cNvPr>
          <p:cNvSpPr txBox="1"/>
          <p:nvPr/>
        </p:nvSpPr>
        <p:spPr>
          <a:xfrm>
            <a:off x="13167857" y="9222656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loss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A79C90-779B-442D-859C-3199F1AA1C6E}"/>
              </a:ext>
            </a:extLst>
          </p:cNvPr>
          <p:cNvSpPr txBox="1"/>
          <p:nvPr/>
        </p:nvSpPr>
        <p:spPr>
          <a:xfrm>
            <a:off x="10029123" y="6489695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Accuracy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70A1C2-F4C9-402E-80CE-C2798CA5414B}"/>
              </a:ext>
            </a:extLst>
          </p:cNvPr>
          <p:cNvSpPr txBox="1"/>
          <p:nvPr/>
        </p:nvSpPr>
        <p:spPr>
          <a:xfrm>
            <a:off x="6393261" y="6492345"/>
            <a:ext cx="180618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04D6DA-E174-4D2D-8E0D-AF00E16AC81B}"/>
              </a:ext>
            </a:extLst>
          </p:cNvPr>
          <p:cNvSpPr txBox="1"/>
          <p:nvPr/>
        </p:nvSpPr>
        <p:spPr>
          <a:xfrm>
            <a:off x="575967" y="8313417"/>
            <a:ext cx="80085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rial" panose="020B0604020202020204" pitchFamily="34" charset="0"/>
                <a:ea typeface="궁서" panose="02030600000101010101" pitchFamily="18" charset="-127"/>
              </a:rPr>
              <a:t>learningrate</a:t>
            </a:r>
            <a:r>
              <a:rPr lang="ko-KR" altLang="en-US" sz="24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0.0003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BC8F42-8E12-4AB6-B2FE-FD6D3626F346}"/>
              </a:ext>
            </a:extLst>
          </p:cNvPr>
          <p:cNvSpPr txBox="1"/>
          <p:nvPr/>
        </p:nvSpPr>
        <p:spPr>
          <a:xfrm>
            <a:off x="8876033" y="3213290"/>
            <a:ext cx="80085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궁서" panose="02030600000101010101" pitchFamily="18" charset="-127"/>
              </a:rPr>
              <a:t>Vectorize + Dropout, learningrate0.0002</a:t>
            </a:r>
          </a:p>
        </p:txBody>
      </p:sp>
    </p:spTree>
    <p:extLst>
      <p:ext uri="{BB962C8B-B14F-4D97-AF65-F5344CB8AC3E}">
        <p14:creationId xmlns:p14="http://schemas.microsoft.com/office/powerpoint/2010/main" val="1214039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00520" y="2104214"/>
            <a:ext cx="6084673" cy="6077286"/>
            <a:chOff x="6100520" y="2104214"/>
            <a:chExt cx="6084673" cy="6077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0520" y="2104214"/>
              <a:ext cx="6084673" cy="6077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7966" y="4303773"/>
            <a:ext cx="67297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결과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845317" y="2710000"/>
            <a:ext cx="595080" cy="1200329"/>
            <a:chOff x="8845317" y="2710000"/>
            <a:chExt cx="595080" cy="12003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8607" y="2751494"/>
              <a:ext cx="508499" cy="1108223"/>
              <a:chOff x="8888607" y="2751494"/>
              <a:chExt cx="508499" cy="11082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8607" y="2751494"/>
                <a:ext cx="508499" cy="110822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8845317" y="2710000"/>
              <a:ext cx="595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제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4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장</a:t>
              </a:r>
              <a:endParaRPr 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4538638" y="4671162"/>
            <a:ext cx="1998710" cy="471696"/>
            <a:chOff x="4538638" y="4671162"/>
            <a:chExt cx="1998710" cy="471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8638" y="4671162"/>
              <a:ext cx="1998710" cy="471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2578" y="6768396"/>
            <a:ext cx="2465661" cy="581896"/>
            <a:chOff x="12102578" y="6768396"/>
            <a:chExt cx="2465661" cy="581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578" y="6768396"/>
              <a:ext cx="2465661" cy="581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3997" y="3305606"/>
            <a:ext cx="2299272" cy="658006"/>
            <a:chOff x="3123997" y="3305606"/>
            <a:chExt cx="2299272" cy="6580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997" y="3305606"/>
              <a:ext cx="2299272" cy="658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718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결과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실시간모델 선정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3F0E68-9F95-4734-ACE5-AB8CF3E1F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757150"/>
              </p:ext>
            </p:extLst>
          </p:nvPr>
        </p:nvGraphicFramePr>
        <p:xfrm>
          <a:off x="1947959" y="4307933"/>
          <a:ext cx="14389793" cy="5191706"/>
        </p:xfrm>
        <a:graphic>
          <a:graphicData uri="http://schemas.openxmlformats.org/drawingml/2006/table">
            <a:tbl>
              <a:tblPr firstRow="1">
                <a:tableStyleId>{16D9F66E-5EB9-4882-86FB-DCBF35E3C3E4}</a:tableStyleId>
              </a:tblPr>
              <a:tblGrid>
                <a:gridCol w="4469301">
                  <a:extLst>
                    <a:ext uri="{9D8B030D-6E8A-4147-A177-3AD203B41FA5}">
                      <a16:colId xmlns:a16="http://schemas.microsoft.com/office/drawing/2014/main" val="466607754"/>
                    </a:ext>
                  </a:extLst>
                </a:gridCol>
                <a:gridCol w="1896066">
                  <a:extLst>
                    <a:ext uri="{9D8B030D-6E8A-4147-A177-3AD203B41FA5}">
                      <a16:colId xmlns:a16="http://schemas.microsoft.com/office/drawing/2014/main" val="2163095011"/>
                    </a:ext>
                  </a:extLst>
                </a:gridCol>
                <a:gridCol w="1862209">
                  <a:extLst>
                    <a:ext uri="{9D8B030D-6E8A-4147-A177-3AD203B41FA5}">
                      <a16:colId xmlns:a16="http://schemas.microsoft.com/office/drawing/2014/main" val="516716665"/>
                    </a:ext>
                  </a:extLst>
                </a:gridCol>
                <a:gridCol w="3114967">
                  <a:extLst>
                    <a:ext uri="{9D8B030D-6E8A-4147-A177-3AD203B41FA5}">
                      <a16:colId xmlns:a16="http://schemas.microsoft.com/office/drawing/2014/main" val="3172802905"/>
                    </a:ext>
                  </a:extLst>
                </a:gridCol>
                <a:gridCol w="3047250">
                  <a:extLst>
                    <a:ext uri="{9D8B030D-6E8A-4147-A177-3AD203B41FA5}">
                      <a16:colId xmlns:a16="http://schemas.microsoft.com/office/drawing/2014/main" val="2391464289"/>
                    </a:ext>
                  </a:extLst>
                </a:gridCol>
              </a:tblGrid>
              <a:tr h="5747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2400" b="1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Transfer_learning</a:t>
                      </a:r>
                      <a:r>
                        <a:rPr lang="en-US" sz="2400" b="1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model</a:t>
                      </a:r>
                      <a:endParaRPr lang="ko-KR" altLang="en-US" sz="2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  <a:endParaRPr lang="en-US" sz="2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1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매개변수</a:t>
                      </a:r>
                      <a:endParaRPr lang="ko-KR" altLang="en-US" sz="2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Test_loss</a:t>
                      </a:r>
                      <a:endParaRPr lang="en-US" sz="2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Test_accuracy</a:t>
                      </a:r>
                      <a:endParaRPr lang="en-US" sz="24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58499"/>
                  </a:ext>
                </a:extLst>
              </a:tr>
              <a:tr h="5747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2400" b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MobileNet</a:t>
                      </a:r>
                      <a:endParaRPr lang="en-US" sz="2400" b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endParaRPr lang="en-US" altLang="ko-KR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4.3M</a:t>
                      </a:r>
                      <a:endParaRPr lang="en-US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0.946</a:t>
                      </a:r>
                      <a:endParaRPr lang="en-US" altLang="ko-KR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0.837</a:t>
                      </a:r>
                      <a:endParaRPr lang="en-US" altLang="ko-KR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extLst>
                  <a:ext uri="{0D108BD9-81ED-4DB2-BD59-A6C34878D82A}">
                    <a16:rowId xmlns:a16="http://schemas.microsoft.com/office/drawing/2014/main" val="2671120881"/>
                  </a:ext>
                </a:extLst>
              </a:tr>
              <a:tr h="57475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궁서" panose="02030600000101010101" pitchFamily="18" charset="-127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564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4.3M</a:t>
                      </a:r>
                      <a:endParaRPr lang="en-US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2.708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0.648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extLst>
                  <a:ext uri="{0D108BD9-81ED-4DB2-BD59-A6C34878D82A}">
                    <a16:rowId xmlns:a16="http://schemas.microsoft.com/office/drawing/2014/main" val="321528315"/>
                  </a:ext>
                </a:extLst>
              </a:tr>
              <a:tr h="5747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MobileNetV2</a:t>
                      </a:r>
                      <a:endParaRPr lang="en-US" sz="2400" b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3.5M</a:t>
                      </a:r>
                      <a:endParaRPr lang="en-US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0.984</a:t>
                      </a:r>
                      <a:endParaRPr lang="en-US" altLang="ko-KR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1" u="none" strike="noStrike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0.858</a:t>
                      </a:r>
                      <a:endParaRPr lang="en-US" altLang="ko-KR" sz="2400" b="1" i="0" u="none" strike="noStrike" baseline="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extLst>
                  <a:ext uri="{0D108BD9-81ED-4DB2-BD59-A6C34878D82A}">
                    <a16:rowId xmlns:a16="http://schemas.microsoft.com/office/drawing/2014/main" val="1775693615"/>
                  </a:ext>
                </a:extLst>
              </a:tr>
              <a:tr h="57475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궁서" panose="02030600000101010101" pitchFamily="18" charset="-127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3.5M</a:t>
                      </a:r>
                      <a:endParaRPr lang="en-US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1.316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0.835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extLst>
                  <a:ext uri="{0D108BD9-81ED-4DB2-BD59-A6C34878D82A}">
                    <a16:rowId xmlns:a16="http://schemas.microsoft.com/office/drawing/2014/main" val="1111587110"/>
                  </a:ext>
                </a:extLst>
              </a:tr>
              <a:tr h="5747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MobileNetV3small</a:t>
                      </a:r>
                      <a:endParaRPr lang="en-US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2.9M</a:t>
                      </a:r>
                      <a:endParaRPr lang="en-US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3.369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extLst>
                  <a:ext uri="{0D108BD9-81ED-4DB2-BD59-A6C34878D82A}">
                    <a16:rowId xmlns:a16="http://schemas.microsoft.com/office/drawing/2014/main" val="567944314"/>
                  </a:ext>
                </a:extLst>
              </a:tr>
              <a:tr h="5747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DenseNet121</a:t>
                      </a:r>
                      <a:endParaRPr lang="en-US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8.1M</a:t>
                      </a:r>
                      <a:endParaRPr lang="en-US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5.229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0.612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extLst>
                  <a:ext uri="{0D108BD9-81ED-4DB2-BD59-A6C34878D82A}">
                    <a16:rowId xmlns:a16="http://schemas.microsoft.com/office/drawing/2014/main" val="1460709120"/>
                  </a:ext>
                </a:extLst>
              </a:tr>
              <a:tr h="5747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2400" b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NasNetMobile</a:t>
                      </a:r>
                      <a:endParaRPr lang="en-US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5.3M</a:t>
                      </a:r>
                      <a:endParaRPr lang="en-US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2.042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extLst>
                  <a:ext uri="{0D108BD9-81ED-4DB2-BD59-A6C34878D82A}">
                    <a16:rowId xmlns:a16="http://schemas.microsoft.com/office/drawing/2014/main" val="830457312"/>
                  </a:ext>
                </a:extLst>
              </a:tr>
              <a:tr h="59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EfficientNetB0</a:t>
                      </a:r>
                      <a:endParaRPr lang="en-US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5.3M</a:t>
                      </a:r>
                      <a:endParaRPr lang="en-US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657.18</a:t>
                      </a:r>
                      <a:endParaRPr lang="en-US" altLang="ko-KR" sz="24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0.011</a:t>
                      </a:r>
                      <a:endParaRPr lang="en-US" altLang="ko-KR" sz="2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궁서" panose="02030600000101010101" pitchFamily="18" charset="-127"/>
                      </a:endParaRPr>
                    </a:p>
                  </a:txBody>
                  <a:tcPr marL="7951" marR="7951" marT="7951" marB="0" anchor="ctr"/>
                </a:tc>
                <a:extLst>
                  <a:ext uri="{0D108BD9-81ED-4DB2-BD59-A6C34878D82A}">
                    <a16:rowId xmlns:a16="http://schemas.microsoft.com/office/drawing/2014/main" val="694999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8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9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>
                <a:latin typeface="Arial" panose="020B0604020202020204" pitchFamily="34" charset="0"/>
                <a:ea typeface="궁서" panose="02030600000101010101" pitchFamily="18" charset="-127"/>
              </a:rPr>
              <a:t>실시간 분류 </a:t>
            </a:r>
            <a:r>
              <a:rPr lang="en-US" altLang="ko-KR" sz="4000" dirty="0">
                <a:latin typeface="Arial" panose="020B0604020202020204" pitchFamily="34" charset="0"/>
                <a:ea typeface="궁서" panose="02030600000101010101" pitchFamily="18" charset="-127"/>
              </a:rPr>
              <a:t>OpenCV</a:t>
            </a:r>
            <a:r>
              <a:rPr lang="ko-KR" altLang="en-US" sz="4000" dirty="0">
                <a:latin typeface="Arial" panose="020B0604020202020204" pitchFamily="34" charset="0"/>
                <a:ea typeface="궁서" panose="02030600000101010101" pitchFamily="18" charset="-127"/>
              </a:rPr>
              <a:t> </a:t>
            </a:r>
            <a:endParaRPr lang="en-US" altLang="ko-KR" sz="4000" dirty="0">
              <a:latin typeface="Arial" panose="020B0604020202020204" pitchFamily="34" charset="0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40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결과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68B1C-3490-40FE-ADC6-53DB43FAADA1}"/>
              </a:ext>
            </a:extLst>
          </p:cNvPr>
          <p:cNvSpPr txBox="1"/>
          <p:nvPr/>
        </p:nvSpPr>
        <p:spPr>
          <a:xfrm>
            <a:off x="7772400" y="1645223"/>
            <a:ext cx="31152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ECC47C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데모영상</a:t>
            </a:r>
            <a:endParaRPr lang="en-US" altLang="ko-KR" sz="4000" dirty="0">
              <a:solidFill>
                <a:srgbClr val="ECC47C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22" name="KakaoTalk_20220405_005229979">
            <a:hlinkClick r:id="" action="ppaction://media"/>
            <a:extLst>
              <a:ext uri="{FF2B5EF4-FFF2-40B4-BE49-F238E27FC236}">
                <a16:creationId xmlns:a16="http://schemas.microsoft.com/office/drawing/2014/main" id="{C1EC1630-D297-43ED-8DD8-5C440515E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3689" y="2705100"/>
            <a:ext cx="8920622" cy="668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1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결과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68B1C-3490-40FE-ADC6-53DB43FAADA1}"/>
              </a:ext>
            </a:extLst>
          </p:cNvPr>
          <p:cNvSpPr txBox="1"/>
          <p:nvPr/>
        </p:nvSpPr>
        <p:spPr>
          <a:xfrm>
            <a:off x="7344401" y="1805298"/>
            <a:ext cx="3762141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>
                <a:solidFill>
                  <a:srgbClr val="ECC47C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모델비교영상</a:t>
            </a:r>
            <a:endParaRPr lang="en-US" altLang="ko-KR" sz="4000" dirty="0">
              <a:solidFill>
                <a:srgbClr val="ECC47C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2" name="KakaoTalk_20220405_013642964">
            <a:hlinkClick r:id="" action="ppaction://media"/>
            <a:extLst>
              <a:ext uri="{FF2B5EF4-FFF2-40B4-BE49-F238E27FC236}">
                <a16:creationId xmlns:a16="http://schemas.microsoft.com/office/drawing/2014/main" id="{A03AB7CD-3851-4A3C-A6AF-3F4491429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039" r="4125" b="9734"/>
          <a:stretch/>
        </p:blipFill>
        <p:spPr>
          <a:xfrm>
            <a:off x="2659395" y="2881460"/>
            <a:ext cx="13132155" cy="64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결과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68B1C-3490-40FE-ADC6-53DB43FAADA1}"/>
              </a:ext>
            </a:extLst>
          </p:cNvPr>
          <p:cNvSpPr txBox="1"/>
          <p:nvPr/>
        </p:nvSpPr>
        <p:spPr>
          <a:xfrm>
            <a:off x="6030346" y="1805298"/>
            <a:ext cx="639025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ECC47C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클래스개수 비교영상</a:t>
            </a:r>
            <a:endParaRPr lang="en-US" altLang="ko-KR" sz="4000" dirty="0">
              <a:solidFill>
                <a:srgbClr val="ECC47C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4" name="KakaoTalk_20220405_015322743">
            <a:hlinkClick r:id="" action="ppaction://media"/>
            <a:extLst>
              <a:ext uri="{FF2B5EF4-FFF2-40B4-BE49-F238E27FC236}">
                <a16:creationId xmlns:a16="http://schemas.microsoft.com/office/drawing/2014/main" id="{870136B6-3CD7-4B43-9D5D-1473B68A2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1979" y="3824595"/>
            <a:ext cx="1526698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8272" y="2726620"/>
            <a:ext cx="18771471" cy="7890333"/>
            <a:chOff x="-218272" y="2726620"/>
            <a:chExt cx="18771471" cy="7890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272" y="2726620"/>
              <a:ext cx="18771471" cy="7890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한국 </a:t>
            </a:r>
            <a:r>
              <a:rPr lang="ko-KR" altLang="en-US" sz="6000" kern="0" spc="-300" dirty="0" err="1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전통주계의</a:t>
            </a:r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 </a:t>
            </a:r>
            <a:r>
              <a:rPr lang="ko-KR" altLang="en-US" sz="6000" kern="0" spc="-300" dirty="0" err="1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비비노앱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1026" name="Picture 2" descr="vivino 와인 앱 와인 애호가들의 필수 어플 비비노앱을 소개합니다 : 네이버 블로그">
            <a:extLst>
              <a:ext uri="{FF2B5EF4-FFF2-40B4-BE49-F238E27FC236}">
                <a16:creationId xmlns:a16="http://schemas.microsoft.com/office/drawing/2014/main" id="{9F596218-6DBF-4829-ABB3-DC5F0D52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51273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615ADD-7EB7-483D-807A-BD19A1BCAC65}"/>
              </a:ext>
            </a:extLst>
          </p:cNvPr>
          <p:cNvSpPr txBox="1"/>
          <p:nvPr/>
        </p:nvSpPr>
        <p:spPr>
          <a:xfrm>
            <a:off x="7010400" y="4008276"/>
            <a:ext cx="9884437" cy="4516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와인의 라벨 이미지 검색으로 와인의 정보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맛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생산지 등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를 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제공하는 앱으로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많은 사람들이 유용하게 사용하고 있다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예전과 달리 소비자들이 프리미엄 술이나 여러 종류의 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다양한 술을 찾게 되는데 전통주의 정보는 알기가 쉽지 않다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전통주를 </a:t>
            </a: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비비노앱처럼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쉽고 편리하게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라벨이미지를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검색 할 수 있도록 라벨과 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이미지 인식을 해보고자 한다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결과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68B1C-3490-40FE-ADC6-53DB43FAADA1}"/>
              </a:ext>
            </a:extLst>
          </p:cNvPr>
          <p:cNvSpPr txBox="1"/>
          <p:nvPr/>
        </p:nvSpPr>
        <p:spPr>
          <a:xfrm>
            <a:off x="7667859" y="1629775"/>
            <a:ext cx="31152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ECC47C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실시간 영상</a:t>
            </a:r>
            <a:endParaRPr lang="en-US" altLang="ko-KR" sz="4000" dirty="0">
              <a:solidFill>
                <a:srgbClr val="ECC47C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2" name="KakaoTalk_20220405_020608097">
            <a:hlinkClick r:id="" action="ppaction://media"/>
            <a:extLst>
              <a:ext uri="{FF2B5EF4-FFF2-40B4-BE49-F238E27FC236}">
                <a16:creationId xmlns:a16="http://schemas.microsoft.com/office/drawing/2014/main" id="{AAE67A93-3668-4C57-AC5E-0C613D38B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3590" y="2596028"/>
            <a:ext cx="15794552" cy="65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6301"/>
            <a:ext cx="18862048" cy="2653238"/>
            <a:chOff x="-288167" y="9516301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9516301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8167" y="-1883825"/>
            <a:ext cx="18862048" cy="2653238"/>
            <a:chOff x="-288167" y="-1883825"/>
            <a:chExt cx="18862048" cy="2653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-188382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90539" y="2094324"/>
            <a:ext cx="6104637" cy="6097066"/>
            <a:chOff x="6090539" y="2094324"/>
            <a:chExt cx="6104637" cy="60970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0539" y="2094324"/>
              <a:ext cx="6104637" cy="609706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589619" y="4566144"/>
            <a:ext cx="910647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감사합니다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7467323" y="1763930"/>
            <a:ext cx="155665" cy="741317"/>
            <a:chOff x="17467323" y="1763930"/>
            <a:chExt cx="155665" cy="7413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67323" y="1763930"/>
              <a:ext cx="155665" cy="154887"/>
              <a:chOff x="17467323" y="1763930"/>
              <a:chExt cx="155665" cy="1548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67323" y="1763930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467323" y="2057144"/>
              <a:ext cx="155665" cy="154887"/>
              <a:chOff x="17467323" y="2057144"/>
              <a:chExt cx="155665" cy="15488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67323" y="2057144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467323" y="2350359"/>
              <a:ext cx="155665" cy="154887"/>
              <a:chOff x="17467323" y="2350359"/>
              <a:chExt cx="155665" cy="1548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67323" y="2350359"/>
                <a:ext cx="155665" cy="15488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15363" y="7438928"/>
            <a:ext cx="155665" cy="741317"/>
            <a:chOff x="615363" y="7438928"/>
            <a:chExt cx="155665" cy="7413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5363" y="7438928"/>
              <a:ext cx="155665" cy="154887"/>
              <a:chOff x="615363" y="7438928"/>
              <a:chExt cx="155665" cy="15488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363" y="7438928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15363" y="7732143"/>
              <a:ext cx="155665" cy="154887"/>
              <a:chOff x="615363" y="7732143"/>
              <a:chExt cx="155665" cy="15488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363" y="7732143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15363" y="8025358"/>
              <a:ext cx="155665" cy="154887"/>
              <a:chOff x="615363" y="8025358"/>
              <a:chExt cx="155665" cy="15488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363" y="8025358"/>
                <a:ext cx="155665" cy="15488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15363" y="3287984"/>
            <a:ext cx="2532756" cy="597730"/>
            <a:chOff x="615363" y="3287984"/>
            <a:chExt cx="2532756" cy="5977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363" y="3287984"/>
              <a:ext cx="2532756" cy="5977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353387" y="7542857"/>
            <a:ext cx="3557967" cy="839680"/>
            <a:chOff x="16353387" y="7542857"/>
            <a:chExt cx="3557967" cy="8396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3387" y="7542857"/>
              <a:ext cx="3557967" cy="8396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108117" y="1717677"/>
            <a:ext cx="2913626" cy="833822"/>
            <a:chOff x="-1108117" y="1717677"/>
            <a:chExt cx="2913626" cy="8338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08117" y="1717677"/>
              <a:ext cx="2913626" cy="8338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917719" y="8172204"/>
            <a:ext cx="2845081" cy="814205"/>
            <a:chOff x="16917719" y="8172204"/>
            <a:chExt cx="2845081" cy="81420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7719" y="8172204"/>
              <a:ext cx="2845081" cy="814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0956CFE-D52C-40E0-B164-46C2FBD6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639" y="4261921"/>
            <a:ext cx="4324220" cy="3037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2A52FAF-D012-4835-90B0-03E8549D1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246" y="2020327"/>
            <a:ext cx="5413457" cy="2439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동기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B6191-AE58-4A37-870E-D31CB5346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566" y="3321492"/>
            <a:ext cx="8741094" cy="972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884371-60A0-46E0-8919-F2E09F51FC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8" r="7151"/>
          <a:stretch/>
        </p:blipFill>
        <p:spPr>
          <a:xfrm>
            <a:off x="3354545" y="4261493"/>
            <a:ext cx="8741094" cy="2312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D1C16C-7B71-4176-B90B-4B3F6825AA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0900" y="4271768"/>
            <a:ext cx="5336133" cy="821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951137-ED67-4B81-8B93-8CF97C6ACC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487" b="30169"/>
          <a:stretch/>
        </p:blipFill>
        <p:spPr>
          <a:xfrm>
            <a:off x="4124567" y="6352673"/>
            <a:ext cx="4324220" cy="28218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1740EA-6BDE-41F2-9743-E903578B5A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0171" y="6545951"/>
            <a:ext cx="6200078" cy="753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1152D17-E81D-4745-836A-25538FCAD8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8787" y="7277100"/>
            <a:ext cx="5308082" cy="671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1B49872-A163-405D-92BF-B9B6850F4AB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40456"/>
          <a:stretch/>
        </p:blipFill>
        <p:spPr>
          <a:xfrm>
            <a:off x="8448787" y="7925492"/>
            <a:ext cx="6615111" cy="13516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00520" y="2104214"/>
            <a:ext cx="6084673" cy="6077286"/>
            <a:chOff x="6100520" y="2104214"/>
            <a:chExt cx="6084673" cy="6077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0520" y="2104214"/>
              <a:ext cx="6084673" cy="6077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7966" y="4303773"/>
            <a:ext cx="67297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목표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845317" y="2710000"/>
            <a:ext cx="595080" cy="1442900"/>
            <a:chOff x="8845317" y="2710000"/>
            <a:chExt cx="595080" cy="12003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8607" y="2751494"/>
              <a:ext cx="508499" cy="1108223"/>
              <a:chOff x="8888607" y="2751494"/>
              <a:chExt cx="508499" cy="11082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8607" y="2751494"/>
                <a:ext cx="508499" cy="110822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8845317" y="2710000"/>
              <a:ext cx="595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제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2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장</a:t>
              </a:r>
              <a:endParaRPr 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4538638" y="4671162"/>
            <a:ext cx="1998710" cy="471696"/>
            <a:chOff x="4538638" y="4671162"/>
            <a:chExt cx="1998710" cy="471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8638" y="4671162"/>
              <a:ext cx="1998710" cy="471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2578" y="6768396"/>
            <a:ext cx="2465661" cy="581896"/>
            <a:chOff x="12102578" y="6768396"/>
            <a:chExt cx="2465661" cy="581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578" y="6768396"/>
              <a:ext cx="2465661" cy="581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3997" y="3305606"/>
            <a:ext cx="2299272" cy="658006"/>
            <a:chOff x="3123997" y="3305606"/>
            <a:chExt cx="2299272" cy="6580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997" y="3305606"/>
              <a:ext cx="2299272" cy="658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76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8272" y="2726620"/>
            <a:ext cx="18771471" cy="7890333"/>
            <a:chOff x="-218272" y="2726620"/>
            <a:chExt cx="18771471" cy="7890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272" y="2726620"/>
              <a:ext cx="18771471" cy="7890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목표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15ADD-7EB7-483D-807A-BD19A1BCAC65}"/>
              </a:ext>
            </a:extLst>
          </p:cNvPr>
          <p:cNvSpPr txBox="1"/>
          <p:nvPr/>
        </p:nvSpPr>
        <p:spPr>
          <a:xfrm>
            <a:off x="1523061" y="4000500"/>
            <a:ext cx="15239589" cy="356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술의 디자인 이미지를 학습하여 딥러닝 기반의 분류모델 생성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학습모델을 통한 </a:t>
            </a: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 식별 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분류한 </a:t>
            </a: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 정보 제공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89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직사각형 3119">
            <a:extLst>
              <a:ext uri="{FF2B5EF4-FFF2-40B4-BE49-F238E27FC236}">
                <a16:creationId xmlns:a16="http://schemas.microsoft.com/office/drawing/2014/main" id="{B4F36EF0-6988-4962-9959-11F20C700A89}"/>
              </a:ext>
            </a:extLst>
          </p:cNvPr>
          <p:cNvSpPr/>
          <p:nvPr/>
        </p:nvSpPr>
        <p:spPr>
          <a:xfrm>
            <a:off x="1828800" y="6393688"/>
            <a:ext cx="7010400" cy="2939262"/>
          </a:xfrm>
          <a:prstGeom prst="rect">
            <a:avLst/>
          </a:prstGeom>
          <a:solidFill>
            <a:schemeClr val="bg1"/>
          </a:solidFill>
          <a:ln w="76200">
            <a:solidFill>
              <a:srgbClr val="F7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목표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3134" name="그룹 3133">
            <a:extLst>
              <a:ext uri="{FF2B5EF4-FFF2-40B4-BE49-F238E27FC236}">
                <a16:creationId xmlns:a16="http://schemas.microsoft.com/office/drawing/2014/main" id="{865B3226-5CA1-4B18-A769-8BD243305F62}"/>
              </a:ext>
            </a:extLst>
          </p:cNvPr>
          <p:cNvGrpSpPr/>
          <p:nvPr/>
        </p:nvGrpSpPr>
        <p:grpSpPr>
          <a:xfrm>
            <a:off x="7345275" y="2042473"/>
            <a:ext cx="3516569" cy="3516569"/>
            <a:chOff x="6823375" y="2447427"/>
            <a:chExt cx="3516569" cy="351656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A2F387-B98C-46EB-AFE8-CD0BD247E635}"/>
                </a:ext>
              </a:extLst>
            </p:cNvPr>
            <p:cNvSpPr/>
            <p:nvPr/>
          </p:nvSpPr>
          <p:spPr>
            <a:xfrm>
              <a:off x="6919377" y="2582335"/>
              <a:ext cx="3179577" cy="317957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6E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8" name="Picture 6" descr="AI업계 11월 동향] ② 포브스 딥러닝 한계 명확... 대체할 새 AI 기술 소개 | 아주경제">
              <a:extLst>
                <a:ext uri="{FF2B5EF4-FFF2-40B4-BE49-F238E27FC236}">
                  <a16:creationId xmlns:a16="http://schemas.microsoft.com/office/drawing/2014/main" id="{77CF5F9B-D77A-472C-AC45-D36D13879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856" y1="25212" x2="34856" y2="25212"/>
                          <a14:foregroundMark x1="34349" y1="32487" x2="34349" y2="32487"/>
                          <a14:foregroundMark x1="41455" y1="32826" x2="41455" y2="32826"/>
                          <a14:foregroundMark x1="38071" y1="39763" x2="38071" y2="39763"/>
                          <a14:foregroundMark x1="48393" y1="42301" x2="48393" y2="42301"/>
                          <a14:foregroundMark x1="56007" y1="30626" x2="56007" y2="30626"/>
                          <a14:foregroundMark x1="56345" y1="32826" x2="56345" y2="32826"/>
                          <a14:foregroundMark x1="64298" y1="44501" x2="64298" y2="44501"/>
                          <a14:foregroundMark x1="48562" y1="49069" x2="48562" y2="49069"/>
                          <a14:foregroundMark x1="41455" y1="46193" x2="41455" y2="46193"/>
                          <a14:foregroundMark x1="37733" y1="47039" x2="37733" y2="47039"/>
                          <a14:foregroundMark x1="39763" y1="54146" x2="39763" y2="54146"/>
                          <a14:foregroundMark x1="38917" y1="57360" x2="38917" y2="57360"/>
                          <a14:foregroundMark x1="36041" y1="57022" x2="36041" y2="57022"/>
                          <a14:foregroundMark x1="51946" y1="61929" x2="51946" y2="61929"/>
                          <a14:foregroundMark x1="45685" y1="63959" x2="45685" y2="63959"/>
                          <a14:foregroundMark x1="41963" y1="63283" x2="41963" y2="63283"/>
                          <a14:foregroundMark x1="41455" y1="66159" x2="41455" y2="66159"/>
                          <a14:foregroundMark x1="41455" y1="68697" x2="41455" y2="68697"/>
                          <a14:foregroundMark x1="53807" y1="69036" x2="53807" y2="69036"/>
                          <a14:foregroundMark x1="54822" y1="66159" x2="54822" y2="66159"/>
                          <a14:foregroundMark x1="54315" y1="63283" x2="54315" y2="63283"/>
                          <a14:foregroundMark x1="50592" y1="59052" x2="50592" y2="59052"/>
                          <a14:foregroundMark x1="47716" y1="59560" x2="47716" y2="59560"/>
                          <a14:foregroundMark x1="45516" y1="60237" x2="45516" y2="60237"/>
                          <a14:foregroundMark x1="45516" y1="71912" x2="45516" y2="71912"/>
                          <a14:foregroundMark x1="48054" y1="72758" x2="48054" y2="72758"/>
                          <a14:foregroundMark x1="50592" y1="72250" x2="50592" y2="72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375" y="2447427"/>
              <a:ext cx="3516569" cy="351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12" name="그룹 3111">
            <a:extLst>
              <a:ext uri="{FF2B5EF4-FFF2-40B4-BE49-F238E27FC236}">
                <a16:creationId xmlns:a16="http://schemas.microsoft.com/office/drawing/2014/main" id="{58C6A0F1-3D39-4D68-A08B-D0F7FDD6EDAA}"/>
              </a:ext>
            </a:extLst>
          </p:cNvPr>
          <p:cNvGrpSpPr/>
          <p:nvPr/>
        </p:nvGrpSpPr>
        <p:grpSpPr>
          <a:xfrm>
            <a:off x="12748730" y="5681490"/>
            <a:ext cx="4072925" cy="3432894"/>
            <a:chOff x="12801600" y="3538557"/>
            <a:chExt cx="5062780" cy="4267200"/>
          </a:xfrm>
        </p:grpSpPr>
        <p:sp>
          <p:nvSpPr>
            <p:cNvPr id="3111" name="직사각형 3110">
              <a:extLst>
                <a:ext uri="{FF2B5EF4-FFF2-40B4-BE49-F238E27FC236}">
                  <a16:creationId xmlns:a16="http://schemas.microsoft.com/office/drawing/2014/main" id="{95E2C990-AE53-4149-AAE1-C194F2792177}"/>
                </a:ext>
              </a:extLst>
            </p:cNvPr>
            <p:cNvSpPr/>
            <p:nvPr/>
          </p:nvSpPr>
          <p:spPr>
            <a:xfrm>
              <a:off x="12801600" y="3538557"/>
              <a:ext cx="5062780" cy="42672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6E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06" name="그림 3105">
              <a:extLst>
                <a:ext uri="{FF2B5EF4-FFF2-40B4-BE49-F238E27FC236}">
                  <a16:creationId xmlns:a16="http://schemas.microsoft.com/office/drawing/2014/main" id="{4B139C72-5B0D-498F-A86A-A787032EA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50" r="2793" b="1096"/>
            <a:stretch/>
          </p:blipFill>
          <p:spPr>
            <a:xfrm>
              <a:off x="13016368" y="3848100"/>
              <a:ext cx="4566279" cy="3619739"/>
            </a:xfrm>
            <a:prstGeom prst="rect">
              <a:avLst/>
            </a:prstGeom>
          </p:spPr>
        </p:pic>
      </p:grpSp>
      <p:sp>
        <p:nvSpPr>
          <p:cNvPr id="3108" name="화살표: 오른쪽 3107">
            <a:extLst>
              <a:ext uri="{FF2B5EF4-FFF2-40B4-BE49-F238E27FC236}">
                <a16:creationId xmlns:a16="http://schemas.microsoft.com/office/drawing/2014/main" id="{F0DC4EED-777D-4C78-8044-2972B46D8E4E}"/>
              </a:ext>
            </a:extLst>
          </p:cNvPr>
          <p:cNvSpPr/>
          <p:nvPr/>
        </p:nvSpPr>
        <p:spPr>
          <a:xfrm rot="1690950">
            <a:off x="11243617" y="5299224"/>
            <a:ext cx="914400" cy="1015664"/>
          </a:xfrm>
          <a:prstGeom prst="rightArrow">
            <a:avLst/>
          </a:prstGeom>
          <a:solidFill>
            <a:srgbClr val="F4DDB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D1C4D82-4F06-4194-A915-AB9208C4D2B4}"/>
              </a:ext>
            </a:extLst>
          </p:cNvPr>
          <p:cNvGrpSpPr/>
          <p:nvPr/>
        </p:nvGrpSpPr>
        <p:grpSpPr>
          <a:xfrm>
            <a:off x="2086247" y="6646852"/>
            <a:ext cx="6391632" cy="2416377"/>
            <a:chOff x="4758398" y="548821"/>
            <a:chExt cx="8771204" cy="3315981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488C0F6-19CC-47FE-80A7-FED2872E73F4}"/>
                </a:ext>
              </a:extLst>
            </p:cNvPr>
            <p:cNvSpPr/>
            <p:nvPr/>
          </p:nvSpPr>
          <p:spPr>
            <a:xfrm rot="5400000">
              <a:off x="12521201" y="1649806"/>
              <a:ext cx="364373" cy="364373"/>
            </a:xfrm>
            <a:prstGeom prst="ellipse">
              <a:avLst/>
            </a:prstGeom>
            <a:gradFill flip="none" rotWithShape="1">
              <a:gsLst>
                <a:gs pos="0">
                  <a:srgbClr val="ECC47C">
                    <a:tint val="66000"/>
                    <a:satMod val="160000"/>
                  </a:srgbClr>
                </a:gs>
                <a:gs pos="50000">
                  <a:srgbClr val="ECC47C">
                    <a:tint val="44500"/>
                    <a:satMod val="160000"/>
                  </a:srgbClr>
                </a:gs>
                <a:gs pos="100000">
                  <a:srgbClr val="ECC47C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54878E6-C57E-42B1-B0A9-5A0B5BA7D6C3}"/>
                </a:ext>
              </a:extLst>
            </p:cNvPr>
            <p:cNvSpPr/>
            <p:nvPr/>
          </p:nvSpPr>
          <p:spPr>
            <a:xfrm rot="5400000">
              <a:off x="12521201" y="906680"/>
              <a:ext cx="364373" cy="364373"/>
            </a:xfrm>
            <a:prstGeom prst="ellipse">
              <a:avLst/>
            </a:prstGeom>
            <a:gradFill flip="none" rotWithShape="1">
              <a:gsLst>
                <a:gs pos="0">
                  <a:srgbClr val="ECC47C">
                    <a:tint val="66000"/>
                    <a:satMod val="160000"/>
                  </a:srgbClr>
                </a:gs>
                <a:gs pos="50000">
                  <a:srgbClr val="ECC47C">
                    <a:tint val="44500"/>
                    <a:satMod val="160000"/>
                  </a:srgbClr>
                </a:gs>
                <a:gs pos="100000">
                  <a:srgbClr val="ECC47C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8DD8E6E-64A0-41B9-8DE8-90A9026FA78B}"/>
                </a:ext>
              </a:extLst>
            </p:cNvPr>
            <p:cNvSpPr/>
            <p:nvPr/>
          </p:nvSpPr>
          <p:spPr>
            <a:xfrm rot="5400000">
              <a:off x="12521201" y="3136057"/>
              <a:ext cx="364373" cy="364373"/>
            </a:xfrm>
            <a:prstGeom prst="ellipse">
              <a:avLst/>
            </a:prstGeom>
            <a:gradFill flip="none" rotWithShape="1">
              <a:gsLst>
                <a:gs pos="0">
                  <a:srgbClr val="ECC47C">
                    <a:tint val="66000"/>
                    <a:satMod val="160000"/>
                  </a:srgbClr>
                </a:gs>
                <a:gs pos="50000">
                  <a:srgbClr val="ECC47C">
                    <a:tint val="44500"/>
                    <a:satMod val="160000"/>
                  </a:srgbClr>
                </a:gs>
                <a:gs pos="100000">
                  <a:srgbClr val="ECC47C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7687AD5F-84F7-4138-AE06-86A90B8ABEEE}"/>
                </a:ext>
              </a:extLst>
            </p:cNvPr>
            <p:cNvSpPr/>
            <p:nvPr/>
          </p:nvSpPr>
          <p:spPr>
            <a:xfrm rot="5400000">
              <a:off x="11830082" y="548822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13612C6-676E-4210-850F-8BBCF6159D39}"/>
                </a:ext>
              </a:extLst>
            </p:cNvPr>
            <p:cNvSpPr/>
            <p:nvPr/>
          </p:nvSpPr>
          <p:spPr>
            <a:xfrm rot="5400000">
              <a:off x="11830082" y="1286723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ADA3425-4193-4A2C-BA5B-F520AE92E325}"/>
                </a:ext>
              </a:extLst>
            </p:cNvPr>
            <p:cNvSpPr/>
            <p:nvPr/>
          </p:nvSpPr>
          <p:spPr>
            <a:xfrm rot="5400000">
              <a:off x="11830082" y="2024626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4BA31D21-2FC5-4258-8E3A-8F226D54521D}"/>
                </a:ext>
              </a:extLst>
            </p:cNvPr>
            <p:cNvSpPr/>
            <p:nvPr/>
          </p:nvSpPr>
          <p:spPr>
            <a:xfrm rot="5400000">
              <a:off x="11830082" y="2762528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6410B23-5C5E-4300-AF4F-4E675049135C}"/>
                </a:ext>
              </a:extLst>
            </p:cNvPr>
            <p:cNvSpPr/>
            <p:nvPr/>
          </p:nvSpPr>
          <p:spPr>
            <a:xfrm rot="5400000">
              <a:off x="11830082" y="3500429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94D4F2B-5340-47AB-A5D7-7929FFC716D4}"/>
                </a:ext>
              </a:extLst>
            </p:cNvPr>
            <p:cNvSpPr/>
            <p:nvPr/>
          </p:nvSpPr>
          <p:spPr>
            <a:xfrm rot="5400000">
              <a:off x="12521201" y="2392931"/>
              <a:ext cx="364373" cy="364373"/>
            </a:xfrm>
            <a:prstGeom prst="ellipse">
              <a:avLst/>
            </a:prstGeom>
            <a:gradFill flip="none" rotWithShape="1">
              <a:gsLst>
                <a:gs pos="0">
                  <a:srgbClr val="ECC47C">
                    <a:tint val="66000"/>
                    <a:satMod val="160000"/>
                  </a:srgbClr>
                </a:gs>
                <a:gs pos="50000">
                  <a:srgbClr val="ECC47C">
                    <a:tint val="44500"/>
                    <a:satMod val="160000"/>
                  </a:srgbClr>
                </a:gs>
                <a:gs pos="100000">
                  <a:srgbClr val="ECC47C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DA0E2353-A154-4672-905F-C05C110CF064}"/>
                </a:ext>
              </a:extLst>
            </p:cNvPr>
            <p:cNvSpPr/>
            <p:nvPr/>
          </p:nvSpPr>
          <p:spPr>
            <a:xfrm rot="5400000">
              <a:off x="13165229" y="548821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53E55DF-CC36-4BBD-AE64-71751884D0E7}"/>
                </a:ext>
              </a:extLst>
            </p:cNvPr>
            <p:cNvSpPr/>
            <p:nvPr/>
          </p:nvSpPr>
          <p:spPr>
            <a:xfrm rot="5400000">
              <a:off x="13165229" y="1286723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03AC139-4243-4827-8BA2-CA01882AA084}"/>
                </a:ext>
              </a:extLst>
            </p:cNvPr>
            <p:cNvSpPr/>
            <p:nvPr/>
          </p:nvSpPr>
          <p:spPr>
            <a:xfrm rot="5400000">
              <a:off x="13165229" y="2024626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1B8B4A9-88B8-4AD4-BB90-7896210617F0}"/>
                </a:ext>
              </a:extLst>
            </p:cNvPr>
            <p:cNvSpPr/>
            <p:nvPr/>
          </p:nvSpPr>
          <p:spPr>
            <a:xfrm rot="5400000">
              <a:off x="13165229" y="2762528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A061BF0C-30AE-48B3-8DFC-B5C3DBA51F60}"/>
                </a:ext>
              </a:extLst>
            </p:cNvPr>
            <p:cNvSpPr/>
            <p:nvPr/>
          </p:nvSpPr>
          <p:spPr>
            <a:xfrm rot="5400000">
              <a:off x="13165229" y="3500429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49105BDF-EA80-4A86-B57F-B568623F9ACA}"/>
                </a:ext>
              </a:extLst>
            </p:cNvPr>
            <p:cNvCxnSpPr>
              <a:cxnSpLocks/>
              <a:stCxn id="116" idx="0"/>
              <a:endCxn id="114" idx="4"/>
            </p:cNvCxnSpPr>
            <p:nvPr/>
          </p:nvCxnSpPr>
          <p:spPr>
            <a:xfrm>
              <a:off x="12194455" y="731009"/>
              <a:ext cx="326747" cy="35785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12B494E-78B4-44C7-9FA6-67239E66C901}"/>
                </a:ext>
              </a:extLst>
            </p:cNvPr>
            <p:cNvCxnSpPr>
              <a:cxnSpLocks/>
              <a:stCxn id="117" idx="0"/>
              <a:endCxn id="114" idx="4"/>
            </p:cNvCxnSpPr>
            <p:nvPr/>
          </p:nvCxnSpPr>
          <p:spPr>
            <a:xfrm flipV="1">
              <a:off x="12194455" y="1088867"/>
              <a:ext cx="326747" cy="38004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80B243A-F4C8-4DA1-8020-A51A4E18B9BA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2194455" y="1088867"/>
              <a:ext cx="326747" cy="111794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7DF75A7-FEF6-49AB-9DAD-87F176B1324B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V="1">
              <a:off x="12194455" y="1088867"/>
              <a:ext cx="326747" cy="185584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9742691A-A51A-44F1-96F9-533FE6857285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V="1">
              <a:off x="12194455" y="1088867"/>
              <a:ext cx="326747" cy="259374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262283B8-8751-41F0-8714-71D5BAB0334B}"/>
                </a:ext>
              </a:extLst>
            </p:cNvPr>
            <p:cNvCxnSpPr>
              <a:cxnSpLocks/>
              <a:stCxn id="116" idx="0"/>
              <a:endCxn id="113" idx="4"/>
            </p:cNvCxnSpPr>
            <p:nvPr/>
          </p:nvCxnSpPr>
          <p:spPr>
            <a:xfrm>
              <a:off x="12194455" y="731009"/>
              <a:ext cx="326747" cy="110098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3B807AD5-98CC-48E7-B194-137A25E0A7FC}"/>
                </a:ext>
              </a:extLst>
            </p:cNvPr>
            <p:cNvCxnSpPr>
              <a:cxnSpLocks/>
              <a:stCxn id="117" idx="0"/>
              <a:endCxn id="113" idx="4"/>
            </p:cNvCxnSpPr>
            <p:nvPr/>
          </p:nvCxnSpPr>
          <p:spPr>
            <a:xfrm>
              <a:off x="12194455" y="1468910"/>
              <a:ext cx="326747" cy="36308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2D6C7F5D-E267-45B9-A8C5-162A91C858C1}"/>
                </a:ext>
              </a:extLst>
            </p:cNvPr>
            <p:cNvCxnSpPr>
              <a:cxnSpLocks/>
              <a:stCxn id="115" idx="0"/>
              <a:endCxn id="126" idx="4"/>
            </p:cNvCxnSpPr>
            <p:nvPr/>
          </p:nvCxnSpPr>
          <p:spPr>
            <a:xfrm>
              <a:off x="12885574" y="3318244"/>
              <a:ext cx="279656" cy="36437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E5BFDF4F-4CF1-46FD-ADBE-03AF913AD308}"/>
                </a:ext>
              </a:extLst>
            </p:cNvPr>
            <p:cNvCxnSpPr>
              <a:cxnSpLocks/>
              <a:stCxn id="118" idx="0"/>
              <a:endCxn id="113" idx="4"/>
            </p:cNvCxnSpPr>
            <p:nvPr/>
          </p:nvCxnSpPr>
          <p:spPr>
            <a:xfrm flipV="1">
              <a:off x="12194455" y="1831992"/>
              <a:ext cx="326747" cy="374820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DF7A0376-701B-4370-871E-33B68B188E21}"/>
                </a:ext>
              </a:extLst>
            </p:cNvPr>
            <p:cNvCxnSpPr>
              <a:cxnSpLocks/>
              <a:stCxn id="113" idx="4"/>
              <a:endCxn id="120" idx="0"/>
            </p:cNvCxnSpPr>
            <p:nvPr/>
          </p:nvCxnSpPr>
          <p:spPr>
            <a:xfrm flipH="1">
              <a:off x="12194455" y="1831993"/>
              <a:ext cx="326747" cy="185062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403E3AF-C093-4F85-98E0-45F3533E510E}"/>
                </a:ext>
              </a:extLst>
            </p:cNvPr>
            <p:cNvCxnSpPr>
              <a:cxnSpLocks/>
              <a:stCxn id="119" idx="0"/>
              <a:endCxn id="113" idx="4"/>
            </p:cNvCxnSpPr>
            <p:nvPr/>
          </p:nvCxnSpPr>
          <p:spPr>
            <a:xfrm flipV="1">
              <a:off x="12194455" y="1831993"/>
              <a:ext cx="326747" cy="111272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B6850B1-57EA-44A6-A188-1C7E118CC01C}"/>
                </a:ext>
              </a:extLst>
            </p:cNvPr>
            <p:cNvCxnSpPr>
              <a:cxnSpLocks/>
              <a:stCxn id="121" idx="4"/>
              <a:endCxn id="116" idx="0"/>
            </p:cNvCxnSpPr>
            <p:nvPr/>
          </p:nvCxnSpPr>
          <p:spPr>
            <a:xfrm flipH="1" flipV="1">
              <a:off x="12194455" y="731009"/>
              <a:ext cx="326747" cy="184410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BE396172-D2CD-4F91-A347-7C3AA70FD995}"/>
                </a:ext>
              </a:extLst>
            </p:cNvPr>
            <p:cNvCxnSpPr>
              <a:cxnSpLocks/>
              <a:stCxn id="121" idx="4"/>
              <a:endCxn id="117" idx="0"/>
            </p:cNvCxnSpPr>
            <p:nvPr/>
          </p:nvCxnSpPr>
          <p:spPr>
            <a:xfrm flipH="1" flipV="1">
              <a:off x="12194455" y="1468910"/>
              <a:ext cx="326747" cy="110620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4E956915-9F27-4DC2-9195-822EE4FB5DDA}"/>
                </a:ext>
              </a:extLst>
            </p:cNvPr>
            <p:cNvCxnSpPr>
              <a:cxnSpLocks/>
              <a:stCxn id="121" idx="4"/>
              <a:endCxn id="118" idx="0"/>
            </p:cNvCxnSpPr>
            <p:nvPr/>
          </p:nvCxnSpPr>
          <p:spPr>
            <a:xfrm flipH="1" flipV="1">
              <a:off x="12194455" y="2206813"/>
              <a:ext cx="326747" cy="36830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B9B1ABF0-1229-4B40-A7A7-925A45649F19}"/>
                </a:ext>
              </a:extLst>
            </p:cNvPr>
            <p:cNvCxnSpPr>
              <a:cxnSpLocks/>
              <a:stCxn id="121" idx="4"/>
              <a:endCxn id="119" idx="0"/>
            </p:cNvCxnSpPr>
            <p:nvPr/>
          </p:nvCxnSpPr>
          <p:spPr>
            <a:xfrm flipH="1">
              <a:off x="12194455" y="2575118"/>
              <a:ext cx="326747" cy="369597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06946EC0-F585-4F2C-84AE-8AE978A08717}"/>
                </a:ext>
              </a:extLst>
            </p:cNvPr>
            <p:cNvCxnSpPr>
              <a:cxnSpLocks/>
              <a:stCxn id="121" idx="4"/>
              <a:endCxn id="120" idx="0"/>
            </p:cNvCxnSpPr>
            <p:nvPr/>
          </p:nvCxnSpPr>
          <p:spPr>
            <a:xfrm flipH="1">
              <a:off x="12194455" y="2575118"/>
              <a:ext cx="326747" cy="110749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57AD6712-1279-46AB-826B-BDF51ECFA30E}"/>
                </a:ext>
              </a:extLst>
            </p:cNvPr>
            <p:cNvCxnSpPr>
              <a:cxnSpLocks/>
              <a:stCxn id="115" idx="4"/>
              <a:endCxn id="116" idx="0"/>
            </p:cNvCxnSpPr>
            <p:nvPr/>
          </p:nvCxnSpPr>
          <p:spPr>
            <a:xfrm flipH="1" flipV="1">
              <a:off x="12194455" y="731009"/>
              <a:ext cx="326747" cy="2587235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C59588B2-4FE3-4525-B055-7AFFBB46B9C3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 flipH="1" flipV="1">
              <a:off x="12194455" y="1468910"/>
              <a:ext cx="326747" cy="184933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0A8E06F5-25B0-453F-A32B-C70994DAEFAE}"/>
                </a:ext>
              </a:extLst>
            </p:cNvPr>
            <p:cNvCxnSpPr>
              <a:cxnSpLocks/>
              <a:stCxn id="115" idx="4"/>
              <a:endCxn id="118" idx="0"/>
            </p:cNvCxnSpPr>
            <p:nvPr/>
          </p:nvCxnSpPr>
          <p:spPr>
            <a:xfrm flipH="1" flipV="1">
              <a:off x="12194455" y="2206812"/>
              <a:ext cx="326747" cy="1111431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5BE20DBC-D21E-4FA5-8326-6C0FB3733D0F}"/>
                </a:ext>
              </a:extLst>
            </p:cNvPr>
            <p:cNvCxnSpPr>
              <a:cxnSpLocks/>
              <a:stCxn id="115" idx="4"/>
              <a:endCxn id="119" idx="0"/>
            </p:cNvCxnSpPr>
            <p:nvPr/>
          </p:nvCxnSpPr>
          <p:spPr>
            <a:xfrm flipH="1" flipV="1">
              <a:off x="12194455" y="2944715"/>
              <a:ext cx="326747" cy="37352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527E94B-2DA4-4243-8C4A-8E72D1E60B44}"/>
                </a:ext>
              </a:extLst>
            </p:cNvPr>
            <p:cNvCxnSpPr>
              <a:cxnSpLocks/>
              <a:stCxn id="115" idx="4"/>
              <a:endCxn id="120" idx="0"/>
            </p:cNvCxnSpPr>
            <p:nvPr/>
          </p:nvCxnSpPr>
          <p:spPr>
            <a:xfrm flipH="1">
              <a:off x="12194455" y="3318244"/>
              <a:ext cx="326747" cy="36437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FC161F4E-6A1D-47F5-9CB8-9E693B73C5DE}"/>
                </a:ext>
              </a:extLst>
            </p:cNvPr>
            <p:cNvCxnSpPr>
              <a:cxnSpLocks/>
              <a:stCxn id="121" idx="0"/>
              <a:endCxn id="126" idx="4"/>
            </p:cNvCxnSpPr>
            <p:nvPr/>
          </p:nvCxnSpPr>
          <p:spPr>
            <a:xfrm>
              <a:off x="12885574" y="2575118"/>
              <a:ext cx="279656" cy="110749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EEC42B17-AA36-478A-B11C-64C0B192B3EB}"/>
                </a:ext>
              </a:extLst>
            </p:cNvPr>
            <p:cNvCxnSpPr>
              <a:cxnSpLocks/>
              <a:stCxn id="113" idx="0"/>
              <a:endCxn id="126" idx="4"/>
            </p:cNvCxnSpPr>
            <p:nvPr/>
          </p:nvCxnSpPr>
          <p:spPr>
            <a:xfrm>
              <a:off x="12885574" y="1831993"/>
              <a:ext cx="279656" cy="185062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3F9155FF-3971-4845-A5B8-2174B9981311}"/>
                </a:ext>
              </a:extLst>
            </p:cNvPr>
            <p:cNvCxnSpPr>
              <a:cxnSpLocks/>
              <a:stCxn id="114" idx="0"/>
              <a:endCxn id="126" idx="4"/>
            </p:cNvCxnSpPr>
            <p:nvPr/>
          </p:nvCxnSpPr>
          <p:spPr>
            <a:xfrm>
              <a:off x="12885574" y="1088867"/>
              <a:ext cx="279656" cy="259374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313450D-1502-42A9-B6AC-965DED045888}"/>
                </a:ext>
              </a:extLst>
            </p:cNvPr>
            <p:cNvCxnSpPr>
              <a:cxnSpLocks/>
              <a:stCxn id="115" idx="0"/>
              <a:endCxn id="125" idx="4"/>
            </p:cNvCxnSpPr>
            <p:nvPr/>
          </p:nvCxnSpPr>
          <p:spPr>
            <a:xfrm flipV="1">
              <a:off x="12885574" y="2944715"/>
              <a:ext cx="279656" cy="37352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DE4AA92A-9783-4D4B-8F4D-D8AE06EFD287}"/>
                </a:ext>
              </a:extLst>
            </p:cNvPr>
            <p:cNvCxnSpPr>
              <a:cxnSpLocks/>
              <a:stCxn id="115" idx="0"/>
              <a:endCxn id="124" idx="4"/>
            </p:cNvCxnSpPr>
            <p:nvPr/>
          </p:nvCxnSpPr>
          <p:spPr>
            <a:xfrm flipV="1">
              <a:off x="12885574" y="2206812"/>
              <a:ext cx="279656" cy="1111431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59826310-E28D-426B-B50B-C961A574D360}"/>
                </a:ext>
              </a:extLst>
            </p:cNvPr>
            <p:cNvCxnSpPr>
              <a:cxnSpLocks/>
              <a:stCxn id="115" idx="0"/>
              <a:endCxn id="123" idx="4"/>
            </p:cNvCxnSpPr>
            <p:nvPr/>
          </p:nvCxnSpPr>
          <p:spPr>
            <a:xfrm flipV="1">
              <a:off x="12885574" y="1468910"/>
              <a:ext cx="279656" cy="184933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8DF588DA-4C80-4531-9B70-3B8C30E8678D}"/>
                </a:ext>
              </a:extLst>
            </p:cNvPr>
            <p:cNvCxnSpPr>
              <a:cxnSpLocks/>
              <a:stCxn id="115" idx="0"/>
              <a:endCxn id="122" idx="4"/>
            </p:cNvCxnSpPr>
            <p:nvPr/>
          </p:nvCxnSpPr>
          <p:spPr>
            <a:xfrm flipV="1">
              <a:off x="12885574" y="731007"/>
              <a:ext cx="279656" cy="258723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01C10342-4A40-4E7A-B8AB-4A0289C55D7A}"/>
                </a:ext>
              </a:extLst>
            </p:cNvPr>
            <p:cNvCxnSpPr>
              <a:cxnSpLocks/>
              <a:stCxn id="121" idx="0"/>
              <a:endCxn id="125" idx="4"/>
            </p:cNvCxnSpPr>
            <p:nvPr/>
          </p:nvCxnSpPr>
          <p:spPr>
            <a:xfrm>
              <a:off x="12885574" y="2575118"/>
              <a:ext cx="279656" cy="369597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5FE3DF82-A4D2-4900-A215-C6016D8BEBF7}"/>
                </a:ext>
              </a:extLst>
            </p:cNvPr>
            <p:cNvCxnSpPr>
              <a:cxnSpLocks/>
              <a:stCxn id="121" idx="0"/>
              <a:endCxn id="124" idx="4"/>
            </p:cNvCxnSpPr>
            <p:nvPr/>
          </p:nvCxnSpPr>
          <p:spPr>
            <a:xfrm flipV="1">
              <a:off x="12885574" y="2206813"/>
              <a:ext cx="279656" cy="36830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1F291A9F-8BDF-41C8-97B3-D64E7A651489}"/>
                </a:ext>
              </a:extLst>
            </p:cNvPr>
            <p:cNvCxnSpPr>
              <a:cxnSpLocks/>
              <a:stCxn id="121" idx="0"/>
              <a:endCxn id="123" idx="4"/>
            </p:cNvCxnSpPr>
            <p:nvPr/>
          </p:nvCxnSpPr>
          <p:spPr>
            <a:xfrm flipV="1">
              <a:off x="12885574" y="1468910"/>
              <a:ext cx="279656" cy="110620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0F56D3EA-5618-4B26-8A4E-E3A56CCDDD98}"/>
                </a:ext>
              </a:extLst>
            </p:cNvPr>
            <p:cNvCxnSpPr>
              <a:cxnSpLocks/>
              <a:stCxn id="121" idx="0"/>
              <a:endCxn id="122" idx="4"/>
            </p:cNvCxnSpPr>
            <p:nvPr/>
          </p:nvCxnSpPr>
          <p:spPr>
            <a:xfrm flipV="1">
              <a:off x="12885574" y="731008"/>
              <a:ext cx="279656" cy="1844111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F20B9922-9DDB-4849-BFF1-ABA32DD039AF}"/>
                </a:ext>
              </a:extLst>
            </p:cNvPr>
            <p:cNvCxnSpPr>
              <a:cxnSpLocks/>
              <a:stCxn id="113" idx="0"/>
              <a:endCxn id="125" idx="4"/>
            </p:cNvCxnSpPr>
            <p:nvPr/>
          </p:nvCxnSpPr>
          <p:spPr>
            <a:xfrm>
              <a:off x="12885574" y="1831993"/>
              <a:ext cx="279656" cy="111272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17F9D725-17E7-4B07-8A6E-F1A79B99B093}"/>
                </a:ext>
              </a:extLst>
            </p:cNvPr>
            <p:cNvCxnSpPr>
              <a:cxnSpLocks/>
              <a:stCxn id="113" idx="0"/>
              <a:endCxn id="124" idx="4"/>
            </p:cNvCxnSpPr>
            <p:nvPr/>
          </p:nvCxnSpPr>
          <p:spPr>
            <a:xfrm>
              <a:off x="12885574" y="1831992"/>
              <a:ext cx="279656" cy="374820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A685DA3A-790E-4602-811E-E0CDBA0159C1}"/>
                </a:ext>
              </a:extLst>
            </p:cNvPr>
            <p:cNvCxnSpPr>
              <a:cxnSpLocks/>
              <a:stCxn id="113" idx="0"/>
              <a:endCxn id="123" idx="4"/>
            </p:cNvCxnSpPr>
            <p:nvPr/>
          </p:nvCxnSpPr>
          <p:spPr>
            <a:xfrm flipV="1">
              <a:off x="12885574" y="1468910"/>
              <a:ext cx="279656" cy="36308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366AB04C-743E-42AD-A556-692C83DF1D35}"/>
                </a:ext>
              </a:extLst>
            </p:cNvPr>
            <p:cNvCxnSpPr>
              <a:cxnSpLocks/>
              <a:stCxn id="113" idx="0"/>
              <a:endCxn id="122" idx="4"/>
            </p:cNvCxnSpPr>
            <p:nvPr/>
          </p:nvCxnSpPr>
          <p:spPr>
            <a:xfrm flipV="1">
              <a:off x="12885574" y="731007"/>
              <a:ext cx="279656" cy="1100985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D7E0230-1EC1-478C-8725-A75AD4811DDF}"/>
                </a:ext>
              </a:extLst>
            </p:cNvPr>
            <p:cNvCxnSpPr>
              <a:cxnSpLocks/>
              <a:stCxn id="114" idx="0"/>
              <a:endCxn id="125" idx="4"/>
            </p:cNvCxnSpPr>
            <p:nvPr/>
          </p:nvCxnSpPr>
          <p:spPr>
            <a:xfrm>
              <a:off x="12885574" y="1088867"/>
              <a:ext cx="279656" cy="185584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CA872CD-788B-4816-9C10-216BBC7DAFB8}"/>
                </a:ext>
              </a:extLst>
            </p:cNvPr>
            <p:cNvCxnSpPr>
              <a:cxnSpLocks/>
              <a:stCxn id="114" idx="0"/>
              <a:endCxn id="124" idx="4"/>
            </p:cNvCxnSpPr>
            <p:nvPr/>
          </p:nvCxnSpPr>
          <p:spPr>
            <a:xfrm>
              <a:off x="12885574" y="1088867"/>
              <a:ext cx="279656" cy="111794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D08DF8A8-77C9-4928-8B31-0DBFA313BF08}"/>
                </a:ext>
              </a:extLst>
            </p:cNvPr>
            <p:cNvCxnSpPr>
              <a:cxnSpLocks/>
              <a:stCxn id="114" idx="0"/>
              <a:endCxn id="123" idx="4"/>
            </p:cNvCxnSpPr>
            <p:nvPr/>
          </p:nvCxnSpPr>
          <p:spPr>
            <a:xfrm>
              <a:off x="12885574" y="1088867"/>
              <a:ext cx="279656" cy="38004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8B32931D-A705-4E5C-94B4-B5ADA3EA9644}"/>
                </a:ext>
              </a:extLst>
            </p:cNvPr>
            <p:cNvCxnSpPr>
              <a:cxnSpLocks/>
              <a:stCxn id="114" idx="0"/>
              <a:endCxn id="122" idx="4"/>
            </p:cNvCxnSpPr>
            <p:nvPr/>
          </p:nvCxnSpPr>
          <p:spPr>
            <a:xfrm flipV="1">
              <a:off x="12885574" y="731008"/>
              <a:ext cx="279656" cy="357860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9E7AA5E-B355-4C01-8257-ADDB74450B99}"/>
                </a:ext>
              </a:extLst>
            </p:cNvPr>
            <p:cNvSpPr/>
            <p:nvPr/>
          </p:nvSpPr>
          <p:spPr>
            <a:xfrm>
              <a:off x="8156379" y="645081"/>
              <a:ext cx="2377378" cy="2107334"/>
            </a:xfrm>
            <a:prstGeom prst="rect">
              <a:avLst/>
            </a:prstGeom>
            <a:solidFill>
              <a:srgbClr val="FBF3E5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A11D53A-B4DE-4E7D-A13F-062E00A4C1EC}"/>
                </a:ext>
              </a:extLst>
            </p:cNvPr>
            <p:cNvSpPr/>
            <p:nvPr/>
          </p:nvSpPr>
          <p:spPr>
            <a:xfrm>
              <a:off x="8434716" y="955148"/>
              <a:ext cx="2377378" cy="2107334"/>
            </a:xfrm>
            <a:prstGeom prst="rect">
              <a:avLst/>
            </a:prstGeom>
            <a:solidFill>
              <a:srgbClr val="F9EBD3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4044FA0-3C2B-41F8-99FE-4B48010278EF}"/>
                </a:ext>
              </a:extLst>
            </p:cNvPr>
            <p:cNvSpPr/>
            <p:nvPr/>
          </p:nvSpPr>
          <p:spPr>
            <a:xfrm>
              <a:off x="8713054" y="1265215"/>
              <a:ext cx="2377378" cy="2107334"/>
            </a:xfrm>
            <a:prstGeom prst="rect">
              <a:avLst/>
            </a:prstGeom>
            <a:solidFill>
              <a:srgbClr val="F7E5C5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343E0D7-B105-4CA5-ACF1-770DBDEED872}"/>
                </a:ext>
              </a:extLst>
            </p:cNvPr>
            <p:cNvSpPr/>
            <p:nvPr/>
          </p:nvSpPr>
          <p:spPr>
            <a:xfrm>
              <a:off x="8997036" y="1571023"/>
              <a:ext cx="2377377" cy="2107334"/>
            </a:xfrm>
            <a:prstGeom prst="rect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5AB1CA0-A255-4F1D-AA64-2F8DE93737BE}"/>
                </a:ext>
              </a:extLst>
            </p:cNvPr>
            <p:cNvSpPr/>
            <p:nvPr/>
          </p:nvSpPr>
          <p:spPr>
            <a:xfrm>
              <a:off x="4758398" y="645082"/>
              <a:ext cx="2377378" cy="2107334"/>
            </a:xfrm>
            <a:prstGeom prst="rect">
              <a:avLst/>
            </a:prstGeom>
            <a:solidFill>
              <a:srgbClr val="FBF3E5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750E1CD-712E-4280-8C76-1D99682F1A00}"/>
                </a:ext>
              </a:extLst>
            </p:cNvPr>
            <p:cNvSpPr/>
            <p:nvPr/>
          </p:nvSpPr>
          <p:spPr>
            <a:xfrm>
              <a:off x="5036735" y="955149"/>
              <a:ext cx="2377378" cy="2107334"/>
            </a:xfrm>
            <a:prstGeom prst="rect">
              <a:avLst/>
            </a:prstGeom>
            <a:solidFill>
              <a:srgbClr val="F9EBD3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9F00917F-343C-48DE-84E2-EA797E365A6B}"/>
                </a:ext>
              </a:extLst>
            </p:cNvPr>
            <p:cNvSpPr/>
            <p:nvPr/>
          </p:nvSpPr>
          <p:spPr>
            <a:xfrm>
              <a:off x="5315073" y="1265216"/>
              <a:ext cx="2377378" cy="2107334"/>
            </a:xfrm>
            <a:prstGeom prst="rect">
              <a:avLst/>
            </a:prstGeom>
            <a:solidFill>
              <a:srgbClr val="F7E5C5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CD1E63F-1FF0-402F-8A0D-573855B3DC04}"/>
                </a:ext>
              </a:extLst>
            </p:cNvPr>
            <p:cNvSpPr/>
            <p:nvPr/>
          </p:nvSpPr>
          <p:spPr>
            <a:xfrm>
              <a:off x="5593410" y="1575283"/>
              <a:ext cx="2377378" cy="2107334"/>
            </a:xfrm>
            <a:prstGeom prst="rect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D2D6F299-E3C3-46A1-A2F3-78D2D8E7E517}"/>
                </a:ext>
              </a:extLst>
            </p:cNvPr>
            <p:cNvCxnSpPr>
              <a:cxnSpLocks/>
              <a:stCxn id="177" idx="0"/>
            </p:cNvCxnSpPr>
            <p:nvPr/>
          </p:nvCxnSpPr>
          <p:spPr>
            <a:xfrm flipH="1">
              <a:off x="6840722" y="1944107"/>
              <a:ext cx="2696840" cy="494319"/>
            </a:xfrm>
            <a:prstGeom prst="line">
              <a:avLst/>
            </a:prstGeom>
            <a:ln w="19050"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8030EA7-2DC9-44EC-81D9-AFA02B23B36E}"/>
                </a:ext>
              </a:extLst>
            </p:cNvPr>
            <p:cNvCxnSpPr>
              <a:cxnSpLocks/>
              <a:stCxn id="177" idx="2"/>
            </p:cNvCxnSpPr>
            <p:nvPr/>
          </p:nvCxnSpPr>
          <p:spPr>
            <a:xfrm flipH="1">
              <a:off x="7364780" y="2060832"/>
              <a:ext cx="2172782" cy="889914"/>
            </a:xfrm>
            <a:prstGeom prst="line">
              <a:avLst/>
            </a:prstGeom>
            <a:ln w="19050"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82AA892-B884-4CC7-8589-242EA3B30A52}"/>
                </a:ext>
              </a:extLst>
            </p:cNvPr>
            <p:cNvSpPr/>
            <p:nvPr/>
          </p:nvSpPr>
          <p:spPr>
            <a:xfrm>
              <a:off x="9479198" y="1944107"/>
              <a:ext cx="116726" cy="116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5B0B508-3799-4491-A33E-8C6CF8BC4A7B}"/>
                </a:ext>
              </a:extLst>
            </p:cNvPr>
            <p:cNvSpPr/>
            <p:nvPr/>
          </p:nvSpPr>
          <p:spPr>
            <a:xfrm>
              <a:off x="6812855" y="2388524"/>
              <a:ext cx="575061" cy="57555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9" name="화살표: 오른쪽 178">
              <a:extLst>
                <a:ext uri="{FF2B5EF4-FFF2-40B4-BE49-F238E27FC236}">
                  <a16:creationId xmlns:a16="http://schemas.microsoft.com/office/drawing/2014/main" id="{67095BFC-1D0C-4FB6-9628-0ADB18524EF1}"/>
                </a:ext>
              </a:extLst>
            </p:cNvPr>
            <p:cNvSpPr/>
            <p:nvPr/>
          </p:nvSpPr>
          <p:spPr>
            <a:xfrm>
              <a:off x="11478531" y="1981080"/>
              <a:ext cx="231186" cy="643611"/>
            </a:xfrm>
            <a:prstGeom prst="rightArrow">
              <a:avLst>
                <a:gd name="adj1" fmla="val 63837"/>
                <a:gd name="adj2" fmla="val 57837"/>
              </a:avLst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133" name="그룹 3132">
            <a:extLst>
              <a:ext uri="{FF2B5EF4-FFF2-40B4-BE49-F238E27FC236}">
                <a16:creationId xmlns:a16="http://schemas.microsoft.com/office/drawing/2014/main" id="{74B7DBC8-2D60-4C71-9975-F63D21A6AD0C}"/>
              </a:ext>
            </a:extLst>
          </p:cNvPr>
          <p:cNvGrpSpPr/>
          <p:nvPr/>
        </p:nvGrpSpPr>
        <p:grpSpPr>
          <a:xfrm>
            <a:off x="1147615" y="2195388"/>
            <a:ext cx="3450318" cy="3262500"/>
            <a:chOff x="1147615" y="1669918"/>
            <a:chExt cx="3450318" cy="3787970"/>
          </a:xfrm>
        </p:grpSpPr>
        <p:sp>
          <p:nvSpPr>
            <p:cNvPr id="3100" name="직사각형 3099">
              <a:extLst>
                <a:ext uri="{FF2B5EF4-FFF2-40B4-BE49-F238E27FC236}">
                  <a16:creationId xmlns:a16="http://schemas.microsoft.com/office/drawing/2014/main" id="{A6EABCAE-5209-4237-9C63-BB06F6145F60}"/>
                </a:ext>
              </a:extLst>
            </p:cNvPr>
            <p:cNvSpPr/>
            <p:nvPr/>
          </p:nvSpPr>
          <p:spPr>
            <a:xfrm>
              <a:off x="1420822" y="1669918"/>
              <a:ext cx="3006314" cy="378797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6E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24" name="그림 3123">
              <a:extLst>
                <a:ext uri="{FF2B5EF4-FFF2-40B4-BE49-F238E27FC236}">
                  <a16:creationId xmlns:a16="http://schemas.microsoft.com/office/drawing/2014/main" id="{88CC3CE6-692D-4D28-8EFC-D9A164C1A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143" l="10000" r="90000">
                          <a14:backgroundMark x1="24429" y1="21857" x2="25429" y2="51000"/>
                          <a14:backgroundMark x1="83571" y1="33286" x2="83000" y2="698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47615" y="1853170"/>
              <a:ext cx="3450318" cy="3450318"/>
            </a:xfrm>
            <a:prstGeom prst="rect">
              <a:avLst/>
            </a:prstGeom>
          </p:spPr>
        </p:pic>
      </p:grp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D1A8FD9-58A9-4401-B28A-CBF0EF873DA8}"/>
              </a:ext>
            </a:extLst>
          </p:cNvPr>
          <p:cNvSpPr/>
          <p:nvPr/>
        </p:nvSpPr>
        <p:spPr>
          <a:xfrm>
            <a:off x="2510060" y="4211240"/>
            <a:ext cx="312494" cy="3127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3126" name="직선 연결선 3125">
            <a:extLst>
              <a:ext uri="{FF2B5EF4-FFF2-40B4-BE49-F238E27FC236}">
                <a16:creationId xmlns:a16="http://schemas.microsoft.com/office/drawing/2014/main" id="{EE5172FF-D8C8-495E-9FE7-3DA03D5558F9}"/>
              </a:ext>
            </a:extLst>
          </p:cNvPr>
          <p:cNvCxnSpPr>
            <a:cxnSpLocks/>
          </p:cNvCxnSpPr>
          <p:nvPr/>
        </p:nvCxnSpPr>
        <p:spPr>
          <a:xfrm>
            <a:off x="2872774" y="4534550"/>
            <a:ext cx="457124" cy="3204399"/>
          </a:xfrm>
          <a:prstGeom prst="line">
            <a:avLst/>
          </a:prstGeom>
          <a:ln w="19050">
            <a:solidFill>
              <a:srgbClr val="ECC4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8" name="직선 연결선 3127">
            <a:extLst>
              <a:ext uri="{FF2B5EF4-FFF2-40B4-BE49-F238E27FC236}">
                <a16:creationId xmlns:a16="http://schemas.microsoft.com/office/drawing/2014/main" id="{8C874DE7-2DDC-4E89-B9BF-D3044E236083}"/>
              </a:ext>
            </a:extLst>
          </p:cNvPr>
          <p:cNvCxnSpPr>
            <a:cxnSpLocks/>
          </p:cNvCxnSpPr>
          <p:nvPr/>
        </p:nvCxnSpPr>
        <p:spPr>
          <a:xfrm>
            <a:off x="2510060" y="4524001"/>
            <a:ext cx="419483" cy="3198279"/>
          </a:xfrm>
          <a:prstGeom prst="line">
            <a:avLst/>
          </a:prstGeom>
          <a:ln w="19050">
            <a:solidFill>
              <a:srgbClr val="ECC4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7BC0077-AD93-4562-82A3-4C0F295D0D2E}"/>
              </a:ext>
            </a:extLst>
          </p:cNvPr>
          <p:cNvSpPr/>
          <p:nvPr/>
        </p:nvSpPr>
        <p:spPr>
          <a:xfrm>
            <a:off x="2931219" y="7727002"/>
            <a:ext cx="419051" cy="419409"/>
          </a:xfrm>
          <a:prstGeom prst="rect">
            <a:avLst/>
          </a:prstGeom>
          <a:solidFill>
            <a:schemeClr val="bg1"/>
          </a:solidFill>
          <a:ln>
            <a:solidFill>
              <a:srgbClr val="ECC4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7" name="화살표: 오른쪽 196">
            <a:extLst>
              <a:ext uri="{FF2B5EF4-FFF2-40B4-BE49-F238E27FC236}">
                <a16:creationId xmlns:a16="http://schemas.microsoft.com/office/drawing/2014/main" id="{8F85BF4D-2508-44CA-88A3-441B56BB1993}"/>
              </a:ext>
            </a:extLst>
          </p:cNvPr>
          <p:cNvSpPr/>
          <p:nvPr/>
        </p:nvSpPr>
        <p:spPr>
          <a:xfrm rot="19113093">
            <a:off x="5717092" y="5092395"/>
            <a:ext cx="914400" cy="1015664"/>
          </a:xfrm>
          <a:prstGeom prst="rightArrow">
            <a:avLst/>
          </a:prstGeom>
          <a:solidFill>
            <a:srgbClr val="F4DDB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0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5811" y="2726620"/>
            <a:ext cx="18867856" cy="7931641"/>
            <a:chOff x="-245811" y="2726620"/>
            <a:chExt cx="18867856" cy="7931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5811" y="2726620"/>
              <a:ext cx="18867856" cy="793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일정 및 역할분담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FEC27D6-75C1-418A-956D-752681011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28411"/>
              </p:ext>
            </p:extLst>
          </p:nvPr>
        </p:nvGraphicFramePr>
        <p:xfrm>
          <a:off x="685800" y="3324654"/>
          <a:ext cx="16474454" cy="5953130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180833272"/>
                    </a:ext>
                  </a:extLst>
                </a:gridCol>
                <a:gridCol w="1824886">
                  <a:extLst>
                    <a:ext uri="{9D8B030D-6E8A-4147-A177-3AD203B41FA5}">
                      <a16:colId xmlns:a16="http://schemas.microsoft.com/office/drawing/2014/main" val="3090652005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1577572300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732362143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2772582624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405730093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459485638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746501986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3283984936"/>
                    </a:ext>
                  </a:extLst>
                </a:gridCol>
              </a:tblGrid>
              <a:tr h="5996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프로세스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2022-03-28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2022-03-29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2022-03-30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2022-03-31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2022-04-01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2022-04-02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2022-04-03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2022-04-04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119392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데이터 수집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347112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데이터 </a:t>
                      </a: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전처리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궁서" panose="02030600000101010101" pitchFamily="18" charset="-127"/>
                        <a:ea typeface="궁서" panose="02030600000101010101" pitchFamily="18" charset="-127"/>
                      </a:endParaRP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526301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특징 추출 및 분석 모델 생성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375677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모델 최적화 및 경량화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013455"/>
                  </a:ext>
                </a:extLst>
              </a:tr>
              <a:tr h="13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실시간 분석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분류 어플 </a:t>
                      </a:r>
                      <a:b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</a:b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프로토타입 구현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702631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마무리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935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00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1162</Words>
  <Application>Microsoft Office PowerPoint</Application>
  <PresentationFormat>사용자 지정</PresentationFormat>
  <Paragraphs>348</Paragraphs>
  <Slides>41</Slides>
  <Notes>7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SunBatang Bold</vt:lpstr>
      <vt:lpstr>궁서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지혜 이</cp:lastModifiedBy>
  <cp:revision>117</cp:revision>
  <dcterms:created xsi:type="dcterms:W3CDTF">2022-03-26T13:32:15Z</dcterms:created>
  <dcterms:modified xsi:type="dcterms:W3CDTF">2022-04-04T17:08:10Z</dcterms:modified>
</cp:coreProperties>
</file>